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  <p:sldMasterId id="2147484027" r:id="rId2"/>
  </p:sldMasterIdLst>
  <p:notesMasterIdLst>
    <p:notesMasterId r:id="rId31"/>
  </p:notesMasterIdLst>
  <p:sldIdLst>
    <p:sldId id="256" r:id="rId3"/>
    <p:sldId id="258" r:id="rId4"/>
    <p:sldId id="272" r:id="rId5"/>
    <p:sldId id="278" r:id="rId6"/>
    <p:sldId id="274" r:id="rId7"/>
    <p:sldId id="257" r:id="rId8"/>
    <p:sldId id="265" r:id="rId9"/>
    <p:sldId id="285" r:id="rId10"/>
    <p:sldId id="268" r:id="rId11"/>
    <p:sldId id="269" r:id="rId12"/>
    <p:sldId id="271" r:id="rId13"/>
    <p:sldId id="279" r:id="rId14"/>
    <p:sldId id="259" r:id="rId15"/>
    <p:sldId id="286" r:id="rId16"/>
    <p:sldId id="260" r:id="rId17"/>
    <p:sldId id="273" r:id="rId18"/>
    <p:sldId id="261" r:id="rId19"/>
    <p:sldId id="281" r:id="rId20"/>
    <p:sldId id="282" r:id="rId21"/>
    <p:sldId id="283" r:id="rId22"/>
    <p:sldId id="277" r:id="rId23"/>
    <p:sldId id="287" r:id="rId24"/>
    <p:sldId id="276" r:id="rId25"/>
    <p:sldId id="275" r:id="rId26"/>
    <p:sldId id="284" r:id="rId27"/>
    <p:sldId id="262" r:id="rId28"/>
    <p:sldId id="280" r:id="rId29"/>
    <p:sldId id="26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5"/>
    <p:restoredTop sz="94640"/>
  </p:normalViewPr>
  <p:slideViewPr>
    <p:cSldViewPr snapToGrid="0" snapToObjects="1">
      <p:cViewPr varScale="1">
        <p:scale>
          <a:sx n="85" d="100"/>
          <a:sy n="85" d="100"/>
        </p:scale>
        <p:origin x="1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734E52-408B-B74D-888C-84F66599CE6C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4550C7-9B12-BF42-B6F8-A47356468996}">
      <dgm:prSet phldrT="[Text]" custT="1"/>
      <dgm:spPr/>
      <dgm:t>
        <a:bodyPr/>
        <a:lstStyle/>
        <a:p>
          <a:pPr algn="ctr"/>
          <a:r>
            <a:rPr lang="en-US" sz="1800" b="1" u="sng" dirty="0"/>
            <a:t>TF-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 err="1"/>
            <a:t>ChEA</a:t>
          </a:r>
          <a:r>
            <a:rPr lang="en-US" sz="1400" dirty="0"/>
            <a:t> (</a:t>
          </a:r>
          <a:r>
            <a:rPr lang="en-US" sz="1400" dirty="0" err="1"/>
            <a:t>ChIP</a:t>
          </a:r>
          <a:r>
            <a:rPr lang="en-US" sz="1400" dirty="0"/>
            <a:t> Enrichment Analysis)</a:t>
          </a:r>
        </a:p>
      </dgm:t>
    </dgm:pt>
    <dgm:pt modelId="{2E26F5CF-CAC8-EF45-9533-8880760078C8}" type="par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7EA6CAA0-0A8F-3C4C-AFFD-2E238FC6891A}" type="sib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D05B4175-653B-174C-8080-A3606EB710AD}">
      <dgm:prSet phldrT="[Text]" custT="1"/>
      <dgm:spPr/>
      <dgm:t>
        <a:bodyPr/>
        <a:lstStyle/>
        <a:p>
          <a:pPr algn="ctr"/>
          <a:r>
            <a:rPr lang="en-US" sz="1800" b="1" u="sng" dirty="0"/>
            <a:t>PPI </a:t>
          </a:r>
        </a:p>
        <a:p>
          <a:pPr algn="ctr"/>
          <a:r>
            <a:rPr lang="en-US" sz="1800" b="1" u="sng" dirty="0"/>
            <a:t>Network Construction</a:t>
          </a:r>
        </a:p>
        <a:p>
          <a:pPr algn="ctr"/>
          <a:r>
            <a:rPr lang="en-US" sz="1400" b="1" dirty="0"/>
            <a:t>G2N</a:t>
          </a:r>
          <a:r>
            <a:rPr lang="en-US" sz="1400" dirty="0"/>
            <a:t> (Genes 2 Networks)</a:t>
          </a:r>
        </a:p>
      </dgm:t>
    </dgm:pt>
    <dgm:pt modelId="{05A652AF-6F3B-BB4D-B4D2-407907F6DA37}" type="par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A8A127F9-9A71-BB45-AE22-F03507AAF191}" type="sib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82966816-762B-0B4C-937D-B9BD7FC4284B}">
      <dgm:prSet phldrT="[Text]" custT="1"/>
      <dgm:spPr/>
      <dgm:t>
        <a:bodyPr/>
        <a:lstStyle/>
        <a:p>
          <a:pPr algn="ctr"/>
          <a:r>
            <a:rPr lang="en-US" sz="1800" b="1" u="sng" dirty="0"/>
            <a:t>Kinase-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/>
            <a:t>KEA</a:t>
          </a:r>
          <a:r>
            <a:rPr lang="en-US" sz="1400" dirty="0"/>
            <a:t> (Kinase Enrichment Analysis)</a:t>
          </a:r>
        </a:p>
      </dgm:t>
    </dgm:pt>
    <dgm:pt modelId="{11382E42-9852-2A46-8F76-A7D083BA552B}" type="par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CC905AE4-A385-0441-92DC-0EE51F01DFB5}" type="sib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2F59C5A8-B6C2-D64E-A2E0-FA94A0176526}" type="pres">
      <dgm:prSet presAssocID="{76734E52-408B-B74D-888C-84F66599CE6C}" presName="Name0" presStyleCnt="0">
        <dgm:presLayoutVars>
          <dgm:dir/>
          <dgm:resizeHandles val="exact"/>
        </dgm:presLayoutVars>
      </dgm:prSet>
      <dgm:spPr/>
    </dgm:pt>
    <dgm:pt modelId="{FCB79F57-6B65-5943-8DB1-53742BE024B2}" type="pres">
      <dgm:prSet presAssocID="{E24550C7-9B12-BF42-B6F8-A47356468996}" presName="node" presStyleLbl="node1" presStyleIdx="0" presStyleCnt="3" custScaleX="160602">
        <dgm:presLayoutVars>
          <dgm:bulletEnabled val="1"/>
        </dgm:presLayoutVars>
      </dgm:prSet>
      <dgm:spPr/>
    </dgm:pt>
    <dgm:pt modelId="{62654A52-8820-F24E-A358-D5365EE70795}" type="pres">
      <dgm:prSet presAssocID="{7EA6CAA0-0A8F-3C4C-AFFD-2E238FC6891A}" presName="sibTrans" presStyleLbl="sibTrans2D1" presStyleIdx="0" presStyleCnt="2" custScaleX="156892" custLinFactNeighborX="-20427" custLinFactNeighborY="1621"/>
      <dgm:spPr/>
    </dgm:pt>
    <dgm:pt modelId="{7B658EBB-A2B0-9845-9BB4-A2C0CE17979D}" type="pres">
      <dgm:prSet presAssocID="{7EA6CAA0-0A8F-3C4C-AFFD-2E238FC6891A}" presName="connectorText" presStyleLbl="sibTrans2D1" presStyleIdx="0" presStyleCnt="2"/>
      <dgm:spPr/>
    </dgm:pt>
    <dgm:pt modelId="{D1E6DD0B-0109-8B44-A305-23CF89FF1318}" type="pres">
      <dgm:prSet presAssocID="{D05B4175-653B-174C-8080-A3606EB710AD}" presName="node" presStyleLbl="node1" presStyleIdx="1" presStyleCnt="3" custScaleX="160602">
        <dgm:presLayoutVars>
          <dgm:bulletEnabled val="1"/>
        </dgm:presLayoutVars>
      </dgm:prSet>
      <dgm:spPr/>
    </dgm:pt>
    <dgm:pt modelId="{B4B83A8E-2BFE-2948-A532-78B90AC74711}" type="pres">
      <dgm:prSet presAssocID="{A8A127F9-9A71-BB45-AE22-F03507AAF191}" presName="sibTrans" presStyleLbl="sibTrans2D1" presStyleIdx="1" presStyleCnt="2" custScaleX="156892" custLinFactNeighborX="-20427" custLinFactNeighborY="1621"/>
      <dgm:spPr/>
    </dgm:pt>
    <dgm:pt modelId="{A7FE99AB-E5B4-194C-A866-F0ABED26D0FF}" type="pres">
      <dgm:prSet presAssocID="{A8A127F9-9A71-BB45-AE22-F03507AAF191}" presName="connectorText" presStyleLbl="sibTrans2D1" presStyleIdx="1" presStyleCnt="2"/>
      <dgm:spPr/>
    </dgm:pt>
    <dgm:pt modelId="{65B2AED2-F756-114A-890E-0F243A6AF9C7}" type="pres">
      <dgm:prSet presAssocID="{82966816-762B-0B4C-937D-B9BD7FC4284B}" presName="node" presStyleLbl="node1" presStyleIdx="2" presStyleCnt="3" custScaleX="160602">
        <dgm:presLayoutVars>
          <dgm:bulletEnabled val="1"/>
        </dgm:presLayoutVars>
      </dgm:prSet>
      <dgm:spPr/>
    </dgm:pt>
  </dgm:ptLst>
  <dgm:cxnLst>
    <dgm:cxn modelId="{BF1C6604-4E9B-DB4F-B50F-FA37DEFAA9D3}" srcId="{76734E52-408B-B74D-888C-84F66599CE6C}" destId="{82966816-762B-0B4C-937D-B9BD7FC4284B}" srcOrd="2" destOrd="0" parTransId="{11382E42-9852-2A46-8F76-A7D083BA552B}" sibTransId="{CC905AE4-A385-0441-92DC-0EE51F01DFB5}"/>
    <dgm:cxn modelId="{E045A50F-94FD-6447-8853-E2FF8DA35809}" type="presOf" srcId="{A8A127F9-9A71-BB45-AE22-F03507AAF191}" destId="{B4B83A8E-2BFE-2948-A532-78B90AC74711}" srcOrd="0" destOrd="0" presId="urn:microsoft.com/office/officeart/2005/8/layout/process1"/>
    <dgm:cxn modelId="{D632BE39-01FB-9047-9086-13E6AB481AEC}" type="presOf" srcId="{D05B4175-653B-174C-8080-A3606EB710AD}" destId="{D1E6DD0B-0109-8B44-A305-23CF89FF1318}" srcOrd="0" destOrd="0" presId="urn:microsoft.com/office/officeart/2005/8/layout/process1"/>
    <dgm:cxn modelId="{A1F18657-9A5B-0A43-8E4F-4E771F7F0029}" type="presOf" srcId="{E24550C7-9B12-BF42-B6F8-A47356468996}" destId="{FCB79F57-6B65-5943-8DB1-53742BE024B2}" srcOrd="0" destOrd="0" presId="urn:microsoft.com/office/officeart/2005/8/layout/process1"/>
    <dgm:cxn modelId="{3B59455B-E3EB-4542-9229-0CC1208E92F5}" srcId="{76734E52-408B-B74D-888C-84F66599CE6C}" destId="{E24550C7-9B12-BF42-B6F8-A47356468996}" srcOrd="0" destOrd="0" parTransId="{2E26F5CF-CAC8-EF45-9533-8880760078C8}" sibTransId="{7EA6CAA0-0A8F-3C4C-AFFD-2E238FC6891A}"/>
    <dgm:cxn modelId="{56738CA6-BA00-2E4E-850D-194A6A1D712D}" type="presOf" srcId="{7EA6CAA0-0A8F-3C4C-AFFD-2E238FC6891A}" destId="{7B658EBB-A2B0-9845-9BB4-A2C0CE17979D}" srcOrd="1" destOrd="0" presId="urn:microsoft.com/office/officeart/2005/8/layout/process1"/>
    <dgm:cxn modelId="{7122F2AE-786F-114B-A78F-8098A3B0B5C9}" type="presOf" srcId="{7EA6CAA0-0A8F-3C4C-AFFD-2E238FC6891A}" destId="{62654A52-8820-F24E-A358-D5365EE70795}" srcOrd="0" destOrd="0" presId="urn:microsoft.com/office/officeart/2005/8/layout/process1"/>
    <dgm:cxn modelId="{E8B8D7B2-BA3C-D14B-82A4-3126C6B83226}" type="presOf" srcId="{82966816-762B-0B4C-937D-B9BD7FC4284B}" destId="{65B2AED2-F756-114A-890E-0F243A6AF9C7}" srcOrd="0" destOrd="0" presId="urn:microsoft.com/office/officeart/2005/8/layout/process1"/>
    <dgm:cxn modelId="{E21700BF-9BCD-354F-8E83-7FB8B9D5743C}" srcId="{76734E52-408B-B74D-888C-84F66599CE6C}" destId="{D05B4175-653B-174C-8080-A3606EB710AD}" srcOrd="1" destOrd="0" parTransId="{05A652AF-6F3B-BB4D-B4D2-407907F6DA37}" sibTransId="{A8A127F9-9A71-BB45-AE22-F03507AAF191}"/>
    <dgm:cxn modelId="{3C2577C8-00AD-D04D-BB15-F4B7E2B1FC1D}" type="presOf" srcId="{A8A127F9-9A71-BB45-AE22-F03507AAF191}" destId="{A7FE99AB-E5B4-194C-A866-F0ABED26D0FF}" srcOrd="1" destOrd="0" presId="urn:microsoft.com/office/officeart/2005/8/layout/process1"/>
    <dgm:cxn modelId="{9C7E23E5-1F28-5C42-8D71-F67A89286CE0}" type="presOf" srcId="{76734E52-408B-B74D-888C-84F66599CE6C}" destId="{2F59C5A8-B6C2-D64E-A2E0-FA94A0176526}" srcOrd="0" destOrd="0" presId="urn:microsoft.com/office/officeart/2005/8/layout/process1"/>
    <dgm:cxn modelId="{A0DC13A5-C2B1-4841-8045-A17DED32F549}" type="presParOf" srcId="{2F59C5A8-B6C2-D64E-A2E0-FA94A0176526}" destId="{FCB79F57-6B65-5943-8DB1-53742BE024B2}" srcOrd="0" destOrd="0" presId="urn:microsoft.com/office/officeart/2005/8/layout/process1"/>
    <dgm:cxn modelId="{776B1F95-DCFF-AD4A-8E5A-6052D8BDE70D}" type="presParOf" srcId="{2F59C5A8-B6C2-D64E-A2E0-FA94A0176526}" destId="{62654A52-8820-F24E-A358-D5365EE70795}" srcOrd="1" destOrd="0" presId="urn:microsoft.com/office/officeart/2005/8/layout/process1"/>
    <dgm:cxn modelId="{4E2EBC80-5CF0-F840-8295-D7CCD54740CE}" type="presParOf" srcId="{62654A52-8820-F24E-A358-D5365EE70795}" destId="{7B658EBB-A2B0-9845-9BB4-A2C0CE17979D}" srcOrd="0" destOrd="0" presId="urn:microsoft.com/office/officeart/2005/8/layout/process1"/>
    <dgm:cxn modelId="{410E7F13-1A5F-4E4D-8CD8-3548C5152065}" type="presParOf" srcId="{2F59C5A8-B6C2-D64E-A2E0-FA94A0176526}" destId="{D1E6DD0B-0109-8B44-A305-23CF89FF1318}" srcOrd="2" destOrd="0" presId="urn:microsoft.com/office/officeart/2005/8/layout/process1"/>
    <dgm:cxn modelId="{5A3F3A72-9AE6-0B43-B6BE-183CF290F412}" type="presParOf" srcId="{2F59C5A8-B6C2-D64E-A2E0-FA94A0176526}" destId="{B4B83A8E-2BFE-2948-A532-78B90AC74711}" srcOrd="3" destOrd="0" presId="urn:microsoft.com/office/officeart/2005/8/layout/process1"/>
    <dgm:cxn modelId="{9CE20068-08AD-E940-9BFB-02FC67F9FE63}" type="presParOf" srcId="{B4B83A8E-2BFE-2948-A532-78B90AC74711}" destId="{A7FE99AB-E5B4-194C-A866-F0ABED26D0FF}" srcOrd="0" destOrd="0" presId="urn:microsoft.com/office/officeart/2005/8/layout/process1"/>
    <dgm:cxn modelId="{8AC12C98-81D6-8147-AB5E-36987068D9B3}" type="presParOf" srcId="{2F59C5A8-B6C2-D64E-A2E0-FA94A0176526}" destId="{65B2AED2-F756-114A-890E-0F243A6AF9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34E52-408B-B74D-888C-84F66599CE6C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4550C7-9B12-BF42-B6F8-A47356468996}">
      <dgm:prSet phldrT="[Text]" custT="1"/>
      <dgm:spPr/>
      <dgm:t>
        <a:bodyPr/>
        <a:lstStyle/>
        <a:p>
          <a:pPr algn="ctr"/>
          <a:r>
            <a:rPr lang="en-US" sz="1800" b="1" u="sng" dirty="0"/>
            <a:t>TF-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 err="1"/>
            <a:t>ChEA</a:t>
          </a:r>
          <a:r>
            <a:rPr lang="en-US" sz="1400" dirty="0"/>
            <a:t> (</a:t>
          </a:r>
          <a:r>
            <a:rPr lang="en-US" sz="1400" dirty="0" err="1"/>
            <a:t>ChIP</a:t>
          </a:r>
          <a:r>
            <a:rPr lang="en-US" sz="1400" dirty="0"/>
            <a:t> Enrichment Analysis)</a:t>
          </a:r>
        </a:p>
      </dgm:t>
    </dgm:pt>
    <dgm:pt modelId="{2E26F5CF-CAC8-EF45-9533-8880760078C8}" type="par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7EA6CAA0-0A8F-3C4C-AFFD-2E238FC6891A}" type="sib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D05B4175-653B-174C-8080-A3606EB710AD}">
      <dgm:prSet phldrT="[Text]" custT="1"/>
      <dgm:spPr/>
      <dgm:t>
        <a:bodyPr/>
        <a:lstStyle/>
        <a:p>
          <a:pPr algn="ctr"/>
          <a:r>
            <a:rPr lang="en-US" sz="1800" b="1" u="sng" dirty="0"/>
            <a:t>PPI </a:t>
          </a:r>
        </a:p>
        <a:p>
          <a:pPr algn="ctr"/>
          <a:r>
            <a:rPr lang="en-US" sz="1800" b="1" u="sng" dirty="0"/>
            <a:t>Network Construction</a:t>
          </a:r>
        </a:p>
        <a:p>
          <a:pPr algn="ctr"/>
          <a:r>
            <a:rPr lang="en-US" sz="1400" b="1" dirty="0"/>
            <a:t>G2N</a:t>
          </a:r>
          <a:r>
            <a:rPr lang="en-US" sz="1400" dirty="0"/>
            <a:t> (Genes2Networks)</a:t>
          </a:r>
        </a:p>
      </dgm:t>
    </dgm:pt>
    <dgm:pt modelId="{05A652AF-6F3B-BB4D-B4D2-407907F6DA37}" type="par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A8A127F9-9A71-BB45-AE22-F03507AAF191}" type="sib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82966816-762B-0B4C-937D-B9BD7FC4284B}">
      <dgm:prSet phldrT="[Text]" custT="1"/>
      <dgm:spPr/>
      <dgm:t>
        <a:bodyPr/>
        <a:lstStyle/>
        <a:p>
          <a:pPr algn="ctr"/>
          <a:r>
            <a:rPr lang="en-US" sz="1800" b="1" u="sng" dirty="0"/>
            <a:t>Kinase-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/>
            <a:t>KEA</a:t>
          </a:r>
          <a:r>
            <a:rPr lang="en-US" sz="1400" dirty="0"/>
            <a:t> (Kinase Enrichment Analysis)</a:t>
          </a:r>
        </a:p>
      </dgm:t>
    </dgm:pt>
    <dgm:pt modelId="{11382E42-9852-2A46-8F76-A7D083BA552B}" type="par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CC905AE4-A385-0441-92DC-0EE51F01DFB5}" type="sib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2F59C5A8-B6C2-D64E-A2E0-FA94A0176526}" type="pres">
      <dgm:prSet presAssocID="{76734E52-408B-B74D-888C-84F66599CE6C}" presName="Name0" presStyleCnt="0">
        <dgm:presLayoutVars>
          <dgm:dir/>
          <dgm:resizeHandles val="exact"/>
        </dgm:presLayoutVars>
      </dgm:prSet>
      <dgm:spPr/>
    </dgm:pt>
    <dgm:pt modelId="{FCB79F57-6B65-5943-8DB1-53742BE024B2}" type="pres">
      <dgm:prSet presAssocID="{E24550C7-9B12-BF42-B6F8-A47356468996}" presName="node" presStyleLbl="node1" presStyleIdx="0" presStyleCnt="3" custScaleX="160602">
        <dgm:presLayoutVars>
          <dgm:bulletEnabled val="1"/>
        </dgm:presLayoutVars>
      </dgm:prSet>
      <dgm:spPr/>
    </dgm:pt>
    <dgm:pt modelId="{62654A52-8820-F24E-A358-D5365EE70795}" type="pres">
      <dgm:prSet presAssocID="{7EA6CAA0-0A8F-3C4C-AFFD-2E238FC6891A}" presName="sibTrans" presStyleLbl="sibTrans2D1" presStyleIdx="0" presStyleCnt="2" custScaleX="156892" custLinFactNeighborX="-20427" custLinFactNeighborY="1621"/>
      <dgm:spPr/>
    </dgm:pt>
    <dgm:pt modelId="{7B658EBB-A2B0-9845-9BB4-A2C0CE17979D}" type="pres">
      <dgm:prSet presAssocID="{7EA6CAA0-0A8F-3C4C-AFFD-2E238FC6891A}" presName="connectorText" presStyleLbl="sibTrans2D1" presStyleIdx="0" presStyleCnt="2"/>
      <dgm:spPr/>
    </dgm:pt>
    <dgm:pt modelId="{D1E6DD0B-0109-8B44-A305-23CF89FF1318}" type="pres">
      <dgm:prSet presAssocID="{D05B4175-653B-174C-8080-A3606EB710AD}" presName="node" presStyleLbl="node1" presStyleIdx="1" presStyleCnt="3" custScaleX="160602">
        <dgm:presLayoutVars>
          <dgm:bulletEnabled val="1"/>
        </dgm:presLayoutVars>
      </dgm:prSet>
      <dgm:spPr/>
    </dgm:pt>
    <dgm:pt modelId="{B4B83A8E-2BFE-2948-A532-78B90AC74711}" type="pres">
      <dgm:prSet presAssocID="{A8A127F9-9A71-BB45-AE22-F03507AAF191}" presName="sibTrans" presStyleLbl="sibTrans2D1" presStyleIdx="1" presStyleCnt="2" custScaleX="156892" custLinFactNeighborX="-20427" custLinFactNeighborY="1621"/>
      <dgm:spPr/>
    </dgm:pt>
    <dgm:pt modelId="{A7FE99AB-E5B4-194C-A866-F0ABED26D0FF}" type="pres">
      <dgm:prSet presAssocID="{A8A127F9-9A71-BB45-AE22-F03507AAF191}" presName="connectorText" presStyleLbl="sibTrans2D1" presStyleIdx="1" presStyleCnt="2"/>
      <dgm:spPr/>
    </dgm:pt>
    <dgm:pt modelId="{65B2AED2-F756-114A-890E-0F243A6AF9C7}" type="pres">
      <dgm:prSet presAssocID="{82966816-762B-0B4C-937D-B9BD7FC4284B}" presName="node" presStyleLbl="node1" presStyleIdx="2" presStyleCnt="3" custScaleX="160602">
        <dgm:presLayoutVars>
          <dgm:bulletEnabled val="1"/>
        </dgm:presLayoutVars>
      </dgm:prSet>
      <dgm:spPr/>
    </dgm:pt>
  </dgm:ptLst>
  <dgm:cxnLst>
    <dgm:cxn modelId="{BF1C6604-4E9B-DB4F-B50F-FA37DEFAA9D3}" srcId="{76734E52-408B-B74D-888C-84F66599CE6C}" destId="{82966816-762B-0B4C-937D-B9BD7FC4284B}" srcOrd="2" destOrd="0" parTransId="{11382E42-9852-2A46-8F76-A7D083BA552B}" sibTransId="{CC905AE4-A385-0441-92DC-0EE51F01DFB5}"/>
    <dgm:cxn modelId="{E045A50F-94FD-6447-8853-E2FF8DA35809}" type="presOf" srcId="{A8A127F9-9A71-BB45-AE22-F03507AAF191}" destId="{B4B83A8E-2BFE-2948-A532-78B90AC74711}" srcOrd="0" destOrd="0" presId="urn:microsoft.com/office/officeart/2005/8/layout/process1"/>
    <dgm:cxn modelId="{D632BE39-01FB-9047-9086-13E6AB481AEC}" type="presOf" srcId="{D05B4175-653B-174C-8080-A3606EB710AD}" destId="{D1E6DD0B-0109-8B44-A305-23CF89FF1318}" srcOrd="0" destOrd="0" presId="urn:microsoft.com/office/officeart/2005/8/layout/process1"/>
    <dgm:cxn modelId="{A1F18657-9A5B-0A43-8E4F-4E771F7F0029}" type="presOf" srcId="{E24550C7-9B12-BF42-B6F8-A47356468996}" destId="{FCB79F57-6B65-5943-8DB1-53742BE024B2}" srcOrd="0" destOrd="0" presId="urn:microsoft.com/office/officeart/2005/8/layout/process1"/>
    <dgm:cxn modelId="{3B59455B-E3EB-4542-9229-0CC1208E92F5}" srcId="{76734E52-408B-B74D-888C-84F66599CE6C}" destId="{E24550C7-9B12-BF42-B6F8-A47356468996}" srcOrd="0" destOrd="0" parTransId="{2E26F5CF-CAC8-EF45-9533-8880760078C8}" sibTransId="{7EA6CAA0-0A8F-3C4C-AFFD-2E238FC6891A}"/>
    <dgm:cxn modelId="{56738CA6-BA00-2E4E-850D-194A6A1D712D}" type="presOf" srcId="{7EA6CAA0-0A8F-3C4C-AFFD-2E238FC6891A}" destId="{7B658EBB-A2B0-9845-9BB4-A2C0CE17979D}" srcOrd="1" destOrd="0" presId="urn:microsoft.com/office/officeart/2005/8/layout/process1"/>
    <dgm:cxn modelId="{7122F2AE-786F-114B-A78F-8098A3B0B5C9}" type="presOf" srcId="{7EA6CAA0-0A8F-3C4C-AFFD-2E238FC6891A}" destId="{62654A52-8820-F24E-A358-D5365EE70795}" srcOrd="0" destOrd="0" presId="urn:microsoft.com/office/officeart/2005/8/layout/process1"/>
    <dgm:cxn modelId="{E8B8D7B2-BA3C-D14B-82A4-3126C6B83226}" type="presOf" srcId="{82966816-762B-0B4C-937D-B9BD7FC4284B}" destId="{65B2AED2-F756-114A-890E-0F243A6AF9C7}" srcOrd="0" destOrd="0" presId="urn:microsoft.com/office/officeart/2005/8/layout/process1"/>
    <dgm:cxn modelId="{E21700BF-9BCD-354F-8E83-7FB8B9D5743C}" srcId="{76734E52-408B-B74D-888C-84F66599CE6C}" destId="{D05B4175-653B-174C-8080-A3606EB710AD}" srcOrd="1" destOrd="0" parTransId="{05A652AF-6F3B-BB4D-B4D2-407907F6DA37}" sibTransId="{A8A127F9-9A71-BB45-AE22-F03507AAF191}"/>
    <dgm:cxn modelId="{3C2577C8-00AD-D04D-BB15-F4B7E2B1FC1D}" type="presOf" srcId="{A8A127F9-9A71-BB45-AE22-F03507AAF191}" destId="{A7FE99AB-E5B4-194C-A866-F0ABED26D0FF}" srcOrd="1" destOrd="0" presId="urn:microsoft.com/office/officeart/2005/8/layout/process1"/>
    <dgm:cxn modelId="{9C7E23E5-1F28-5C42-8D71-F67A89286CE0}" type="presOf" srcId="{76734E52-408B-B74D-888C-84F66599CE6C}" destId="{2F59C5A8-B6C2-D64E-A2E0-FA94A0176526}" srcOrd="0" destOrd="0" presId="urn:microsoft.com/office/officeart/2005/8/layout/process1"/>
    <dgm:cxn modelId="{A0DC13A5-C2B1-4841-8045-A17DED32F549}" type="presParOf" srcId="{2F59C5A8-B6C2-D64E-A2E0-FA94A0176526}" destId="{FCB79F57-6B65-5943-8DB1-53742BE024B2}" srcOrd="0" destOrd="0" presId="urn:microsoft.com/office/officeart/2005/8/layout/process1"/>
    <dgm:cxn modelId="{776B1F95-DCFF-AD4A-8E5A-6052D8BDE70D}" type="presParOf" srcId="{2F59C5A8-B6C2-D64E-A2E0-FA94A0176526}" destId="{62654A52-8820-F24E-A358-D5365EE70795}" srcOrd="1" destOrd="0" presId="urn:microsoft.com/office/officeart/2005/8/layout/process1"/>
    <dgm:cxn modelId="{4E2EBC80-5CF0-F840-8295-D7CCD54740CE}" type="presParOf" srcId="{62654A52-8820-F24E-A358-D5365EE70795}" destId="{7B658EBB-A2B0-9845-9BB4-A2C0CE17979D}" srcOrd="0" destOrd="0" presId="urn:microsoft.com/office/officeart/2005/8/layout/process1"/>
    <dgm:cxn modelId="{410E7F13-1A5F-4E4D-8CD8-3548C5152065}" type="presParOf" srcId="{2F59C5A8-B6C2-D64E-A2E0-FA94A0176526}" destId="{D1E6DD0B-0109-8B44-A305-23CF89FF1318}" srcOrd="2" destOrd="0" presId="urn:microsoft.com/office/officeart/2005/8/layout/process1"/>
    <dgm:cxn modelId="{5A3F3A72-9AE6-0B43-B6BE-183CF290F412}" type="presParOf" srcId="{2F59C5A8-B6C2-D64E-A2E0-FA94A0176526}" destId="{B4B83A8E-2BFE-2948-A532-78B90AC74711}" srcOrd="3" destOrd="0" presId="urn:microsoft.com/office/officeart/2005/8/layout/process1"/>
    <dgm:cxn modelId="{9CE20068-08AD-E940-9BFB-02FC67F9FE63}" type="presParOf" srcId="{B4B83A8E-2BFE-2948-A532-78B90AC74711}" destId="{A7FE99AB-E5B4-194C-A866-F0ABED26D0FF}" srcOrd="0" destOrd="0" presId="urn:microsoft.com/office/officeart/2005/8/layout/process1"/>
    <dgm:cxn modelId="{8AC12C98-81D6-8147-AB5E-36987068D9B3}" type="presParOf" srcId="{2F59C5A8-B6C2-D64E-A2E0-FA94A0176526}" destId="{65B2AED2-F756-114A-890E-0F243A6AF9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B119B7-97C3-3142-8F4C-C2515BE8FA14}" type="doc">
      <dgm:prSet loTypeId="urn:microsoft.com/office/officeart/2005/8/layout/cycle3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285E2A3-426C-1D41-8F3C-0E1ACAD7DA4E}">
      <dgm:prSet phldrT="[Text]"/>
      <dgm:spPr/>
      <dgm:t>
        <a:bodyPr/>
        <a:lstStyle/>
        <a:p>
          <a:r>
            <a:rPr lang="en-US" dirty="0"/>
            <a:t>1. Population</a:t>
          </a:r>
        </a:p>
        <a:p>
          <a:endParaRPr lang="en-US" dirty="0"/>
        </a:p>
      </dgm:t>
    </dgm:pt>
    <dgm:pt modelId="{ACA5B3CB-386F-8440-89B5-DACBF0657AD2}" type="parTrans" cxnId="{456CC241-9E47-7C4E-B602-5D9B677B50DB}">
      <dgm:prSet/>
      <dgm:spPr/>
      <dgm:t>
        <a:bodyPr/>
        <a:lstStyle/>
        <a:p>
          <a:endParaRPr lang="en-US"/>
        </a:p>
      </dgm:t>
    </dgm:pt>
    <dgm:pt modelId="{798F3344-BA13-CF47-8645-55CFD6E66A1B}" type="sibTrans" cxnId="{456CC241-9E47-7C4E-B602-5D9B677B50DB}">
      <dgm:prSet/>
      <dgm:spPr/>
      <dgm:t>
        <a:bodyPr/>
        <a:lstStyle/>
        <a:p>
          <a:endParaRPr lang="en-US"/>
        </a:p>
      </dgm:t>
    </dgm:pt>
    <dgm:pt modelId="{51F0A47B-15AC-5B4F-993B-623247763C90}">
      <dgm:prSet phldrT="[Text]"/>
      <dgm:spPr/>
      <dgm:t>
        <a:bodyPr/>
        <a:lstStyle/>
        <a:p>
          <a:r>
            <a:rPr lang="en-US" dirty="0"/>
            <a:t>2. Run X2K pipeline to get kinase predictions</a:t>
          </a:r>
        </a:p>
      </dgm:t>
    </dgm:pt>
    <dgm:pt modelId="{C947FEA3-8377-AD49-9DA6-D7F117A1BDF3}" type="parTrans" cxnId="{B22D3FDD-5AE6-7240-AD93-C3A9C34961C8}">
      <dgm:prSet/>
      <dgm:spPr/>
      <dgm:t>
        <a:bodyPr/>
        <a:lstStyle/>
        <a:p>
          <a:endParaRPr lang="en-US"/>
        </a:p>
      </dgm:t>
    </dgm:pt>
    <dgm:pt modelId="{60F681A8-1736-ED4A-94A8-C494DE9F2BE5}" type="sibTrans" cxnId="{B22D3FDD-5AE6-7240-AD93-C3A9C34961C8}">
      <dgm:prSet/>
      <dgm:spPr/>
      <dgm:t>
        <a:bodyPr/>
        <a:lstStyle/>
        <a:p>
          <a:endParaRPr lang="en-US"/>
        </a:p>
      </dgm:t>
    </dgm:pt>
    <dgm:pt modelId="{F0C16B6F-7348-114C-9B51-21CE73BA5927}">
      <dgm:prSet phldrT="[Text]"/>
      <dgm:spPr/>
      <dgm:t>
        <a:bodyPr/>
        <a:lstStyle/>
        <a:p>
          <a:r>
            <a:rPr lang="en-US" dirty="0"/>
            <a:t>3. Calculate fitness</a:t>
          </a:r>
        </a:p>
      </dgm:t>
    </dgm:pt>
    <dgm:pt modelId="{B93CB4D9-3010-A948-BC23-7D5D135DE71E}" type="parTrans" cxnId="{B2940C41-BA43-2547-8BE5-222F55B6A930}">
      <dgm:prSet/>
      <dgm:spPr/>
      <dgm:t>
        <a:bodyPr/>
        <a:lstStyle/>
        <a:p>
          <a:endParaRPr lang="en-US"/>
        </a:p>
      </dgm:t>
    </dgm:pt>
    <dgm:pt modelId="{29CC2AFE-3D40-8346-8A4E-A70B16AD6A6C}" type="sibTrans" cxnId="{B2940C41-BA43-2547-8BE5-222F55B6A930}">
      <dgm:prSet/>
      <dgm:spPr/>
      <dgm:t>
        <a:bodyPr/>
        <a:lstStyle/>
        <a:p>
          <a:endParaRPr lang="en-US"/>
        </a:p>
      </dgm:t>
    </dgm:pt>
    <dgm:pt modelId="{AE83B7FE-57D2-3E40-876D-7D3B83FF8D85}">
      <dgm:prSet phldrT="[Text]"/>
      <dgm:spPr/>
      <dgm:t>
        <a:bodyPr/>
        <a:lstStyle/>
        <a:p>
          <a:r>
            <a:rPr lang="en-US" dirty="0"/>
            <a:t>4. Breed fittest to get new population </a:t>
          </a:r>
        </a:p>
      </dgm:t>
    </dgm:pt>
    <dgm:pt modelId="{442EDB8A-8359-274E-8F53-CFE6D9A5AD5D}" type="parTrans" cxnId="{03F29722-CAFC-D347-AF83-F7E8E7653B59}">
      <dgm:prSet/>
      <dgm:spPr/>
      <dgm:t>
        <a:bodyPr/>
        <a:lstStyle/>
        <a:p>
          <a:endParaRPr lang="en-US"/>
        </a:p>
      </dgm:t>
    </dgm:pt>
    <dgm:pt modelId="{D4EB4835-6751-764A-8C6E-9B618083AD7A}" type="sibTrans" cxnId="{03F29722-CAFC-D347-AF83-F7E8E7653B59}">
      <dgm:prSet/>
      <dgm:spPr/>
      <dgm:t>
        <a:bodyPr/>
        <a:lstStyle/>
        <a:p>
          <a:endParaRPr lang="en-US"/>
        </a:p>
      </dgm:t>
    </dgm:pt>
    <dgm:pt modelId="{FF8F27BB-E1C4-A444-9504-1CCDC6DE5583}">
      <dgm:prSet phldrT="[Text]"/>
      <dgm:spPr/>
      <dgm:t>
        <a:bodyPr/>
        <a:lstStyle/>
        <a:p>
          <a:r>
            <a:rPr lang="en-US" dirty="0"/>
            <a:t>5. Introduce random mutations</a:t>
          </a:r>
        </a:p>
      </dgm:t>
    </dgm:pt>
    <dgm:pt modelId="{D46EAC26-C8F9-C54F-86CA-305923638CB6}" type="parTrans" cxnId="{4E1E3946-3D39-CE4A-92D3-71FB3BF63563}">
      <dgm:prSet/>
      <dgm:spPr/>
      <dgm:t>
        <a:bodyPr/>
        <a:lstStyle/>
        <a:p>
          <a:endParaRPr lang="en-US"/>
        </a:p>
      </dgm:t>
    </dgm:pt>
    <dgm:pt modelId="{3C632950-4150-7745-A3AE-92BF47CE1CB3}" type="sibTrans" cxnId="{4E1E3946-3D39-CE4A-92D3-71FB3BF63563}">
      <dgm:prSet/>
      <dgm:spPr/>
      <dgm:t>
        <a:bodyPr/>
        <a:lstStyle/>
        <a:p>
          <a:endParaRPr lang="en-US"/>
        </a:p>
      </dgm:t>
    </dgm:pt>
    <dgm:pt modelId="{3D8D76D5-0C90-0E42-A391-92DE8C2770E3}" type="pres">
      <dgm:prSet presAssocID="{53B119B7-97C3-3142-8F4C-C2515BE8FA14}" presName="Name0" presStyleCnt="0">
        <dgm:presLayoutVars>
          <dgm:dir/>
          <dgm:resizeHandles val="exact"/>
        </dgm:presLayoutVars>
      </dgm:prSet>
      <dgm:spPr/>
    </dgm:pt>
    <dgm:pt modelId="{3CEE010C-95C2-B54E-9F3B-9A6ADD2BEB6F}" type="pres">
      <dgm:prSet presAssocID="{53B119B7-97C3-3142-8F4C-C2515BE8FA14}" presName="cycle" presStyleCnt="0"/>
      <dgm:spPr/>
    </dgm:pt>
    <dgm:pt modelId="{95198571-11C8-FA45-B87B-22C0465CA313}" type="pres">
      <dgm:prSet presAssocID="{2285E2A3-426C-1D41-8F3C-0E1ACAD7DA4E}" presName="nodeFirstNode" presStyleLbl="node1" presStyleIdx="0" presStyleCnt="5">
        <dgm:presLayoutVars>
          <dgm:bulletEnabled val="1"/>
        </dgm:presLayoutVars>
      </dgm:prSet>
      <dgm:spPr/>
    </dgm:pt>
    <dgm:pt modelId="{172CB63F-E2DD-B74E-A3E3-BD55FBE27EBE}" type="pres">
      <dgm:prSet presAssocID="{798F3344-BA13-CF47-8645-55CFD6E66A1B}" presName="sibTransFirstNode" presStyleLbl="bgShp" presStyleIdx="0" presStyleCnt="1"/>
      <dgm:spPr/>
    </dgm:pt>
    <dgm:pt modelId="{F1D7205B-ED6D-C640-A6A3-64920E6F4BA3}" type="pres">
      <dgm:prSet presAssocID="{51F0A47B-15AC-5B4F-993B-623247763C90}" presName="nodeFollowingNodes" presStyleLbl="node1" presStyleIdx="1" presStyleCnt="5">
        <dgm:presLayoutVars>
          <dgm:bulletEnabled val="1"/>
        </dgm:presLayoutVars>
      </dgm:prSet>
      <dgm:spPr/>
    </dgm:pt>
    <dgm:pt modelId="{A9DB515F-C56D-B74D-94B2-EC58B67AE86F}" type="pres">
      <dgm:prSet presAssocID="{F0C16B6F-7348-114C-9B51-21CE73BA5927}" presName="nodeFollowingNodes" presStyleLbl="node1" presStyleIdx="2" presStyleCnt="5">
        <dgm:presLayoutVars>
          <dgm:bulletEnabled val="1"/>
        </dgm:presLayoutVars>
      </dgm:prSet>
      <dgm:spPr/>
    </dgm:pt>
    <dgm:pt modelId="{47ACF8E5-8317-7547-9275-718DDBB9FF3F}" type="pres">
      <dgm:prSet presAssocID="{AE83B7FE-57D2-3E40-876D-7D3B83FF8D85}" presName="nodeFollowingNodes" presStyleLbl="node1" presStyleIdx="3" presStyleCnt="5">
        <dgm:presLayoutVars>
          <dgm:bulletEnabled val="1"/>
        </dgm:presLayoutVars>
      </dgm:prSet>
      <dgm:spPr/>
    </dgm:pt>
    <dgm:pt modelId="{7D31BDB8-D880-D544-941F-E0A1088FC68A}" type="pres">
      <dgm:prSet presAssocID="{FF8F27BB-E1C4-A444-9504-1CCDC6DE5583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3F29722-CAFC-D347-AF83-F7E8E7653B59}" srcId="{53B119B7-97C3-3142-8F4C-C2515BE8FA14}" destId="{AE83B7FE-57D2-3E40-876D-7D3B83FF8D85}" srcOrd="3" destOrd="0" parTransId="{442EDB8A-8359-274E-8F53-CFE6D9A5AD5D}" sibTransId="{D4EB4835-6751-764A-8C6E-9B618083AD7A}"/>
    <dgm:cxn modelId="{859BFC2D-41B2-1E42-97E3-4BFB34500198}" type="presOf" srcId="{2285E2A3-426C-1D41-8F3C-0E1ACAD7DA4E}" destId="{95198571-11C8-FA45-B87B-22C0465CA313}" srcOrd="0" destOrd="0" presId="urn:microsoft.com/office/officeart/2005/8/layout/cycle3"/>
    <dgm:cxn modelId="{7179BC2F-1478-3742-9742-F7A2C4FDE99C}" type="presOf" srcId="{53B119B7-97C3-3142-8F4C-C2515BE8FA14}" destId="{3D8D76D5-0C90-0E42-A391-92DE8C2770E3}" srcOrd="0" destOrd="0" presId="urn:microsoft.com/office/officeart/2005/8/layout/cycle3"/>
    <dgm:cxn modelId="{B2940C41-BA43-2547-8BE5-222F55B6A930}" srcId="{53B119B7-97C3-3142-8F4C-C2515BE8FA14}" destId="{F0C16B6F-7348-114C-9B51-21CE73BA5927}" srcOrd="2" destOrd="0" parTransId="{B93CB4D9-3010-A948-BC23-7D5D135DE71E}" sibTransId="{29CC2AFE-3D40-8346-8A4E-A70B16AD6A6C}"/>
    <dgm:cxn modelId="{456CC241-9E47-7C4E-B602-5D9B677B50DB}" srcId="{53B119B7-97C3-3142-8F4C-C2515BE8FA14}" destId="{2285E2A3-426C-1D41-8F3C-0E1ACAD7DA4E}" srcOrd="0" destOrd="0" parTransId="{ACA5B3CB-386F-8440-89B5-DACBF0657AD2}" sibTransId="{798F3344-BA13-CF47-8645-55CFD6E66A1B}"/>
    <dgm:cxn modelId="{4E1E3946-3D39-CE4A-92D3-71FB3BF63563}" srcId="{53B119B7-97C3-3142-8F4C-C2515BE8FA14}" destId="{FF8F27BB-E1C4-A444-9504-1CCDC6DE5583}" srcOrd="4" destOrd="0" parTransId="{D46EAC26-C8F9-C54F-86CA-305923638CB6}" sibTransId="{3C632950-4150-7745-A3AE-92BF47CE1CB3}"/>
    <dgm:cxn modelId="{0BCBC752-ADF1-9145-9FB4-D9E78AE34D04}" type="presOf" srcId="{51F0A47B-15AC-5B4F-993B-623247763C90}" destId="{F1D7205B-ED6D-C640-A6A3-64920E6F4BA3}" srcOrd="0" destOrd="0" presId="urn:microsoft.com/office/officeart/2005/8/layout/cycle3"/>
    <dgm:cxn modelId="{A034545F-1693-C144-BC2D-ACBB6DA9536F}" type="presOf" srcId="{AE83B7FE-57D2-3E40-876D-7D3B83FF8D85}" destId="{47ACF8E5-8317-7547-9275-718DDBB9FF3F}" srcOrd="0" destOrd="0" presId="urn:microsoft.com/office/officeart/2005/8/layout/cycle3"/>
    <dgm:cxn modelId="{99C8C36E-607E-D44E-B4FA-E131B657D9AC}" type="presOf" srcId="{F0C16B6F-7348-114C-9B51-21CE73BA5927}" destId="{A9DB515F-C56D-B74D-94B2-EC58B67AE86F}" srcOrd="0" destOrd="0" presId="urn:microsoft.com/office/officeart/2005/8/layout/cycle3"/>
    <dgm:cxn modelId="{468BA4AB-689F-8F42-9FCB-3227E7AD8D4C}" type="presOf" srcId="{798F3344-BA13-CF47-8645-55CFD6E66A1B}" destId="{172CB63F-E2DD-B74E-A3E3-BD55FBE27EBE}" srcOrd="0" destOrd="0" presId="urn:microsoft.com/office/officeart/2005/8/layout/cycle3"/>
    <dgm:cxn modelId="{DE69DDAB-EE93-9F43-A6D9-61FF376E50D0}" type="presOf" srcId="{FF8F27BB-E1C4-A444-9504-1CCDC6DE5583}" destId="{7D31BDB8-D880-D544-941F-E0A1088FC68A}" srcOrd="0" destOrd="0" presId="urn:microsoft.com/office/officeart/2005/8/layout/cycle3"/>
    <dgm:cxn modelId="{B22D3FDD-5AE6-7240-AD93-C3A9C34961C8}" srcId="{53B119B7-97C3-3142-8F4C-C2515BE8FA14}" destId="{51F0A47B-15AC-5B4F-993B-623247763C90}" srcOrd="1" destOrd="0" parTransId="{C947FEA3-8377-AD49-9DA6-D7F117A1BDF3}" sibTransId="{60F681A8-1736-ED4A-94A8-C494DE9F2BE5}"/>
    <dgm:cxn modelId="{F34C27F9-0715-C942-8E21-2F3D1D64E525}" type="presParOf" srcId="{3D8D76D5-0C90-0E42-A391-92DE8C2770E3}" destId="{3CEE010C-95C2-B54E-9F3B-9A6ADD2BEB6F}" srcOrd="0" destOrd="0" presId="urn:microsoft.com/office/officeart/2005/8/layout/cycle3"/>
    <dgm:cxn modelId="{ECD6B4F3-72F5-C14C-965D-5D148F6A675C}" type="presParOf" srcId="{3CEE010C-95C2-B54E-9F3B-9A6ADD2BEB6F}" destId="{95198571-11C8-FA45-B87B-22C0465CA313}" srcOrd="0" destOrd="0" presId="urn:microsoft.com/office/officeart/2005/8/layout/cycle3"/>
    <dgm:cxn modelId="{55539C75-B4C6-C04E-962E-E3583D9D57F6}" type="presParOf" srcId="{3CEE010C-95C2-B54E-9F3B-9A6ADD2BEB6F}" destId="{172CB63F-E2DD-B74E-A3E3-BD55FBE27EBE}" srcOrd="1" destOrd="0" presId="urn:microsoft.com/office/officeart/2005/8/layout/cycle3"/>
    <dgm:cxn modelId="{496F3A63-C539-864C-9829-9EE85E5EE3AD}" type="presParOf" srcId="{3CEE010C-95C2-B54E-9F3B-9A6ADD2BEB6F}" destId="{F1D7205B-ED6D-C640-A6A3-64920E6F4BA3}" srcOrd="2" destOrd="0" presId="urn:microsoft.com/office/officeart/2005/8/layout/cycle3"/>
    <dgm:cxn modelId="{DB29852F-CDBE-6641-896C-B81E5B7C5170}" type="presParOf" srcId="{3CEE010C-95C2-B54E-9F3B-9A6ADD2BEB6F}" destId="{A9DB515F-C56D-B74D-94B2-EC58B67AE86F}" srcOrd="3" destOrd="0" presId="urn:microsoft.com/office/officeart/2005/8/layout/cycle3"/>
    <dgm:cxn modelId="{987DA348-FF5C-8648-BDD5-A917D7D39182}" type="presParOf" srcId="{3CEE010C-95C2-B54E-9F3B-9A6ADD2BEB6F}" destId="{47ACF8E5-8317-7547-9275-718DDBB9FF3F}" srcOrd="4" destOrd="0" presId="urn:microsoft.com/office/officeart/2005/8/layout/cycle3"/>
    <dgm:cxn modelId="{121DF034-4028-B04D-BC20-6FA4ECAC53F2}" type="presParOf" srcId="{3CEE010C-95C2-B54E-9F3B-9A6ADD2BEB6F}" destId="{7D31BDB8-D880-D544-941F-E0A1088FC68A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B119B7-97C3-3142-8F4C-C2515BE8FA14}" type="doc">
      <dgm:prSet loTypeId="urn:microsoft.com/office/officeart/2005/8/layout/cycle3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285E2A3-426C-1D41-8F3C-0E1ACAD7DA4E}">
      <dgm:prSet phldrT="[Text]" custT="1"/>
      <dgm:spPr/>
      <dgm:t>
        <a:bodyPr/>
        <a:lstStyle/>
        <a:p>
          <a:r>
            <a:rPr lang="en-US" sz="1400" dirty="0"/>
            <a:t>1. Population</a:t>
          </a:r>
        </a:p>
        <a:p>
          <a:endParaRPr lang="en-US" sz="1400" dirty="0"/>
        </a:p>
      </dgm:t>
    </dgm:pt>
    <dgm:pt modelId="{ACA5B3CB-386F-8440-89B5-DACBF0657AD2}" type="parTrans" cxnId="{456CC241-9E47-7C4E-B602-5D9B677B50DB}">
      <dgm:prSet/>
      <dgm:spPr/>
      <dgm:t>
        <a:bodyPr/>
        <a:lstStyle/>
        <a:p>
          <a:endParaRPr lang="en-US" sz="1400"/>
        </a:p>
      </dgm:t>
    </dgm:pt>
    <dgm:pt modelId="{798F3344-BA13-CF47-8645-55CFD6E66A1B}" type="sibTrans" cxnId="{456CC241-9E47-7C4E-B602-5D9B677B50DB}">
      <dgm:prSet/>
      <dgm:spPr/>
      <dgm:t>
        <a:bodyPr/>
        <a:lstStyle/>
        <a:p>
          <a:endParaRPr lang="en-US" sz="1400"/>
        </a:p>
      </dgm:t>
    </dgm:pt>
    <dgm:pt modelId="{51F0A47B-15AC-5B4F-993B-623247763C90}">
      <dgm:prSet phldrT="[Text]" custT="1"/>
      <dgm:spPr/>
      <dgm:t>
        <a:bodyPr/>
        <a:lstStyle/>
        <a:p>
          <a:r>
            <a:rPr lang="en-US" sz="1400" dirty="0"/>
            <a:t>2. Run X2K pipeline to get kinase predictions</a:t>
          </a:r>
        </a:p>
      </dgm:t>
    </dgm:pt>
    <dgm:pt modelId="{C947FEA3-8377-AD49-9DA6-D7F117A1BDF3}" type="parTrans" cxnId="{B22D3FDD-5AE6-7240-AD93-C3A9C34961C8}">
      <dgm:prSet/>
      <dgm:spPr/>
      <dgm:t>
        <a:bodyPr/>
        <a:lstStyle/>
        <a:p>
          <a:endParaRPr lang="en-US" sz="1400"/>
        </a:p>
      </dgm:t>
    </dgm:pt>
    <dgm:pt modelId="{60F681A8-1736-ED4A-94A8-C494DE9F2BE5}" type="sibTrans" cxnId="{B22D3FDD-5AE6-7240-AD93-C3A9C34961C8}">
      <dgm:prSet/>
      <dgm:spPr/>
      <dgm:t>
        <a:bodyPr/>
        <a:lstStyle/>
        <a:p>
          <a:endParaRPr lang="en-US" sz="1400"/>
        </a:p>
      </dgm:t>
    </dgm:pt>
    <dgm:pt modelId="{F0C16B6F-7348-114C-9B51-21CE73BA5927}">
      <dgm:prSet phldrT="[Text]" custT="1"/>
      <dgm:spPr/>
      <dgm:t>
        <a:bodyPr/>
        <a:lstStyle/>
        <a:p>
          <a:r>
            <a:rPr lang="en-US" sz="1400" dirty="0"/>
            <a:t>3. Calculate fitness</a:t>
          </a:r>
        </a:p>
      </dgm:t>
    </dgm:pt>
    <dgm:pt modelId="{B93CB4D9-3010-A948-BC23-7D5D135DE71E}" type="parTrans" cxnId="{B2940C41-BA43-2547-8BE5-222F55B6A930}">
      <dgm:prSet/>
      <dgm:spPr/>
      <dgm:t>
        <a:bodyPr/>
        <a:lstStyle/>
        <a:p>
          <a:endParaRPr lang="en-US" sz="1400"/>
        </a:p>
      </dgm:t>
    </dgm:pt>
    <dgm:pt modelId="{29CC2AFE-3D40-8346-8A4E-A70B16AD6A6C}" type="sibTrans" cxnId="{B2940C41-BA43-2547-8BE5-222F55B6A930}">
      <dgm:prSet/>
      <dgm:spPr/>
      <dgm:t>
        <a:bodyPr/>
        <a:lstStyle/>
        <a:p>
          <a:endParaRPr lang="en-US" sz="1400"/>
        </a:p>
      </dgm:t>
    </dgm:pt>
    <dgm:pt modelId="{AE83B7FE-57D2-3E40-876D-7D3B83FF8D85}">
      <dgm:prSet phldrT="[Text]" custT="1"/>
      <dgm:spPr/>
      <dgm:t>
        <a:bodyPr/>
        <a:lstStyle/>
        <a:p>
          <a:r>
            <a:rPr lang="en-US" sz="1400" dirty="0"/>
            <a:t>4. Breed fittest to get new population </a:t>
          </a:r>
        </a:p>
      </dgm:t>
    </dgm:pt>
    <dgm:pt modelId="{442EDB8A-8359-274E-8F53-CFE6D9A5AD5D}" type="parTrans" cxnId="{03F29722-CAFC-D347-AF83-F7E8E7653B59}">
      <dgm:prSet/>
      <dgm:spPr/>
      <dgm:t>
        <a:bodyPr/>
        <a:lstStyle/>
        <a:p>
          <a:endParaRPr lang="en-US" sz="1400"/>
        </a:p>
      </dgm:t>
    </dgm:pt>
    <dgm:pt modelId="{D4EB4835-6751-764A-8C6E-9B618083AD7A}" type="sibTrans" cxnId="{03F29722-CAFC-D347-AF83-F7E8E7653B59}">
      <dgm:prSet/>
      <dgm:spPr/>
      <dgm:t>
        <a:bodyPr/>
        <a:lstStyle/>
        <a:p>
          <a:endParaRPr lang="en-US" sz="1400"/>
        </a:p>
      </dgm:t>
    </dgm:pt>
    <dgm:pt modelId="{FF8F27BB-E1C4-A444-9504-1CCDC6DE5583}">
      <dgm:prSet phldrT="[Text]" custT="1"/>
      <dgm:spPr/>
      <dgm:t>
        <a:bodyPr/>
        <a:lstStyle/>
        <a:p>
          <a:r>
            <a:rPr lang="en-US" sz="1400" dirty="0"/>
            <a:t>5. Introduce random mutations</a:t>
          </a:r>
        </a:p>
      </dgm:t>
    </dgm:pt>
    <dgm:pt modelId="{D46EAC26-C8F9-C54F-86CA-305923638CB6}" type="parTrans" cxnId="{4E1E3946-3D39-CE4A-92D3-71FB3BF63563}">
      <dgm:prSet/>
      <dgm:spPr/>
      <dgm:t>
        <a:bodyPr/>
        <a:lstStyle/>
        <a:p>
          <a:endParaRPr lang="en-US" sz="1400"/>
        </a:p>
      </dgm:t>
    </dgm:pt>
    <dgm:pt modelId="{3C632950-4150-7745-A3AE-92BF47CE1CB3}" type="sibTrans" cxnId="{4E1E3946-3D39-CE4A-92D3-71FB3BF63563}">
      <dgm:prSet/>
      <dgm:spPr/>
      <dgm:t>
        <a:bodyPr/>
        <a:lstStyle/>
        <a:p>
          <a:endParaRPr lang="en-US" sz="1400"/>
        </a:p>
      </dgm:t>
    </dgm:pt>
    <dgm:pt modelId="{32370136-52BC-0348-A0B6-F1227634686C}">
      <dgm:prSet custT="1"/>
      <dgm:spPr/>
      <dgm:t>
        <a:bodyPr/>
        <a:lstStyle/>
        <a:p>
          <a:r>
            <a:rPr lang="en-US" sz="1400" dirty="0"/>
            <a:t>4. Select fittest individuals</a:t>
          </a:r>
        </a:p>
      </dgm:t>
    </dgm:pt>
    <dgm:pt modelId="{A622B276-60FC-7943-AE83-2023F92A006D}" type="parTrans" cxnId="{4C762CA2-5600-234E-9659-BDACBD35F12B}">
      <dgm:prSet/>
      <dgm:spPr/>
      <dgm:t>
        <a:bodyPr/>
        <a:lstStyle/>
        <a:p>
          <a:endParaRPr lang="en-US" sz="1400"/>
        </a:p>
      </dgm:t>
    </dgm:pt>
    <dgm:pt modelId="{B39D170C-DE3B-A940-AE3B-F56C3CC1206B}" type="sibTrans" cxnId="{4C762CA2-5600-234E-9659-BDACBD35F12B}">
      <dgm:prSet/>
      <dgm:spPr/>
      <dgm:t>
        <a:bodyPr/>
        <a:lstStyle/>
        <a:p>
          <a:endParaRPr lang="en-US" sz="1400"/>
        </a:p>
      </dgm:t>
    </dgm:pt>
    <dgm:pt modelId="{3D8D76D5-0C90-0E42-A391-92DE8C2770E3}" type="pres">
      <dgm:prSet presAssocID="{53B119B7-97C3-3142-8F4C-C2515BE8FA14}" presName="Name0" presStyleCnt="0">
        <dgm:presLayoutVars>
          <dgm:dir/>
          <dgm:resizeHandles val="exact"/>
        </dgm:presLayoutVars>
      </dgm:prSet>
      <dgm:spPr/>
    </dgm:pt>
    <dgm:pt modelId="{3CEE010C-95C2-B54E-9F3B-9A6ADD2BEB6F}" type="pres">
      <dgm:prSet presAssocID="{53B119B7-97C3-3142-8F4C-C2515BE8FA14}" presName="cycle" presStyleCnt="0"/>
      <dgm:spPr/>
    </dgm:pt>
    <dgm:pt modelId="{95198571-11C8-FA45-B87B-22C0465CA313}" type="pres">
      <dgm:prSet presAssocID="{2285E2A3-426C-1D41-8F3C-0E1ACAD7DA4E}" presName="nodeFirstNode" presStyleLbl="node1" presStyleIdx="0" presStyleCnt="6">
        <dgm:presLayoutVars>
          <dgm:bulletEnabled val="1"/>
        </dgm:presLayoutVars>
      </dgm:prSet>
      <dgm:spPr/>
    </dgm:pt>
    <dgm:pt modelId="{172CB63F-E2DD-B74E-A3E3-BD55FBE27EBE}" type="pres">
      <dgm:prSet presAssocID="{798F3344-BA13-CF47-8645-55CFD6E66A1B}" presName="sibTransFirstNode" presStyleLbl="bgShp" presStyleIdx="0" presStyleCnt="1"/>
      <dgm:spPr/>
    </dgm:pt>
    <dgm:pt modelId="{F1D7205B-ED6D-C640-A6A3-64920E6F4BA3}" type="pres">
      <dgm:prSet presAssocID="{51F0A47B-15AC-5B4F-993B-623247763C90}" presName="nodeFollowingNodes" presStyleLbl="node1" presStyleIdx="1" presStyleCnt="6">
        <dgm:presLayoutVars>
          <dgm:bulletEnabled val="1"/>
        </dgm:presLayoutVars>
      </dgm:prSet>
      <dgm:spPr/>
    </dgm:pt>
    <dgm:pt modelId="{A9DB515F-C56D-B74D-94B2-EC58B67AE86F}" type="pres">
      <dgm:prSet presAssocID="{F0C16B6F-7348-114C-9B51-21CE73BA5927}" presName="nodeFollowingNodes" presStyleLbl="node1" presStyleIdx="2" presStyleCnt="6">
        <dgm:presLayoutVars>
          <dgm:bulletEnabled val="1"/>
        </dgm:presLayoutVars>
      </dgm:prSet>
      <dgm:spPr/>
    </dgm:pt>
    <dgm:pt modelId="{9593F0EE-4B92-1D43-85D9-33AEFD90AA07}" type="pres">
      <dgm:prSet presAssocID="{32370136-52BC-0348-A0B6-F1227634686C}" presName="nodeFollowingNodes" presStyleLbl="node1" presStyleIdx="3" presStyleCnt="6">
        <dgm:presLayoutVars>
          <dgm:bulletEnabled val="1"/>
        </dgm:presLayoutVars>
      </dgm:prSet>
      <dgm:spPr/>
    </dgm:pt>
    <dgm:pt modelId="{47ACF8E5-8317-7547-9275-718DDBB9FF3F}" type="pres">
      <dgm:prSet presAssocID="{AE83B7FE-57D2-3E40-876D-7D3B83FF8D85}" presName="nodeFollowingNodes" presStyleLbl="node1" presStyleIdx="4" presStyleCnt="6">
        <dgm:presLayoutVars>
          <dgm:bulletEnabled val="1"/>
        </dgm:presLayoutVars>
      </dgm:prSet>
      <dgm:spPr/>
    </dgm:pt>
    <dgm:pt modelId="{7D31BDB8-D880-D544-941F-E0A1088FC68A}" type="pres">
      <dgm:prSet presAssocID="{FF8F27BB-E1C4-A444-9504-1CCDC6DE5583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03F29722-CAFC-D347-AF83-F7E8E7653B59}" srcId="{53B119B7-97C3-3142-8F4C-C2515BE8FA14}" destId="{AE83B7FE-57D2-3E40-876D-7D3B83FF8D85}" srcOrd="4" destOrd="0" parTransId="{442EDB8A-8359-274E-8F53-CFE6D9A5AD5D}" sibTransId="{D4EB4835-6751-764A-8C6E-9B618083AD7A}"/>
    <dgm:cxn modelId="{859BFC2D-41B2-1E42-97E3-4BFB34500198}" type="presOf" srcId="{2285E2A3-426C-1D41-8F3C-0E1ACAD7DA4E}" destId="{95198571-11C8-FA45-B87B-22C0465CA313}" srcOrd="0" destOrd="0" presId="urn:microsoft.com/office/officeart/2005/8/layout/cycle3"/>
    <dgm:cxn modelId="{7179BC2F-1478-3742-9742-F7A2C4FDE99C}" type="presOf" srcId="{53B119B7-97C3-3142-8F4C-C2515BE8FA14}" destId="{3D8D76D5-0C90-0E42-A391-92DE8C2770E3}" srcOrd="0" destOrd="0" presId="urn:microsoft.com/office/officeart/2005/8/layout/cycle3"/>
    <dgm:cxn modelId="{B2940C41-BA43-2547-8BE5-222F55B6A930}" srcId="{53B119B7-97C3-3142-8F4C-C2515BE8FA14}" destId="{F0C16B6F-7348-114C-9B51-21CE73BA5927}" srcOrd="2" destOrd="0" parTransId="{B93CB4D9-3010-A948-BC23-7D5D135DE71E}" sibTransId="{29CC2AFE-3D40-8346-8A4E-A70B16AD6A6C}"/>
    <dgm:cxn modelId="{456CC241-9E47-7C4E-B602-5D9B677B50DB}" srcId="{53B119B7-97C3-3142-8F4C-C2515BE8FA14}" destId="{2285E2A3-426C-1D41-8F3C-0E1ACAD7DA4E}" srcOrd="0" destOrd="0" parTransId="{ACA5B3CB-386F-8440-89B5-DACBF0657AD2}" sibTransId="{798F3344-BA13-CF47-8645-55CFD6E66A1B}"/>
    <dgm:cxn modelId="{4E1E3946-3D39-CE4A-92D3-71FB3BF63563}" srcId="{53B119B7-97C3-3142-8F4C-C2515BE8FA14}" destId="{FF8F27BB-E1C4-A444-9504-1CCDC6DE5583}" srcOrd="5" destOrd="0" parTransId="{D46EAC26-C8F9-C54F-86CA-305923638CB6}" sibTransId="{3C632950-4150-7745-A3AE-92BF47CE1CB3}"/>
    <dgm:cxn modelId="{0BCBC752-ADF1-9145-9FB4-D9E78AE34D04}" type="presOf" srcId="{51F0A47B-15AC-5B4F-993B-623247763C90}" destId="{F1D7205B-ED6D-C640-A6A3-64920E6F4BA3}" srcOrd="0" destOrd="0" presId="urn:microsoft.com/office/officeart/2005/8/layout/cycle3"/>
    <dgm:cxn modelId="{A034545F-1693-C144-BC2D-ACBB6DA9536F}" type="presOf" srcId="{AE83B7FE-57D2-3E40-876D-7D3B83FF8D85}" destId="{47ACF8E5-8317-7547-9275-718DDBB9FF3F}" srcOrd="0" destOrd="0" presId="urn:microsoft.com/office/officeart/2005/8/layout/cycle3"/>
    <dgm:cxn modelId="{99C8C36E-607E-D44E-B4FA-E131B657D9AC}" type="presOf" srcId="{F0C16B6F-7348-114C-9B51-21CE73BA5927}" destId="{A9DB515F-C56D-B74D-94B2-EC58B67AE86F}" srcOrd="0" destOrd="0" presId="urn:microsoft.com/office/officeart/2005/8/layout/cycle3"/>
    <dgm:cxn modelId="{4C762CA2-5600-234E-9659-BDACBD35F12B}" srcId="{53B119B7-97C3-3142-8F4C-C2515BE8FA14}" destId="{32370136-52BC-0348-A0B6-F1227634686C}" srcOrd="3" destOrd="0" parTransId="{A622B276-60FC-7943-AE83-2023F92A006D}" sibTransId="{B39D170C-DE3B-A940-AE3B-F56C3CC1206B}"/>
    <dgm:cxn modelId="{468BA4AB-689F-8F42-9FCB-3227E7AD8D4C}" type="presOf" srcId="{798F3344-BA13-CF47-8645-55CFD6E66A1B}" destId="{172CB63F-E2DD-B74E-A3E3-BD55FBE27EBE}" srcOrd="0" destOrd="0" presId="urn:microsoft.com/office/officeart/2005/8/layout/cycle3"/>
    <dgm:cxn modelId="{DE69DDAB-EE93-9F43-A6D9-61FF376E50D0}" type="presOf" srcId="{FF8F27BB-E1C4-A444-9504-1CCDC6DE5583}" destId="{7D31BDB8-D880-D544-941F-E0A1088FC68A}" srcOrd="0" destOrd="0" presId="urn:microsoft.com/office/officeart/2005/8/layout/cycle3"/>
    <dgm:cxn modelId="{B22D3FDD-5AE6-7240-AD93-C3A9C34961C8}" srcId="{53B119B7-97C3-3142-8F4C-C2515BE8FA14}" destId="{51F0A47B-15AC-5B4F-993B-623247763C90}" srcOrd="1" destOrd="0" parTransId="{C947FEA3-8377-AD49-9DA6-D7F117A1BDF3}" sibTransId="{60F681A8-1736-ED4A-94A8-C494DE9F2BE5}"/>
    <dgm:cxn modelId="{EF9DD3E6-DD42-5840-BFC3-3FEC20B7B261}" type="presOf" srcId="{32370136-52BC-0348-A0B6-F1227634686C}" destId="{9593F0EE-4B92-1D43-85D9-33AEFD90AA07}" srcOrd="0" destOrd="0" presId="urn:microsoft.com/office/officeart/2005/8/layout/cycle3"/>
    <dgm:cxn modelId="{F34C27F9-0715-C942-8E21-2F3D1D64E525}" type="presParOf" srcId="{3D8D76D5-0C90-0E42-A391-92DE8C2770E3}" destId="{3CEE010C-95C2-B54E-9F3B-9A6ADD2BEB6F}" srcOrd="0" destOrd="0" presId="urn:microsoft.com/office/officeart/2005/8/layout/cycle3"/>
    <dgm:cxn modelId="{ECD6B4F3-72F5-C14C-965D-5D148F6A675C}" type="presParOf" srcId="{3CEE010C-95C2-B54E-9F3B-9A6ADD2BEB6F}" destId="{95198571-11C8-FA45-B87B-22C0465CA313}" srcOrd="0" destOrd="0" presId="urn:microsoft.com/office/officeart/2005/8/layout/cycle3"/>
    <dgm:cxn modelId="{55539C75-B4C6-C04E-962E-E3583D9D57F6}" type="presParOf" srcId="{3CEE010C-95C2-B54E-9F3B-9A6ADD2BEB6F}" destId="{172CB63F-E2DD-B74E-A3E3-BD55FBE27EBE}" srcOrd="1" destOrd="0" presId="urn:microsoft.com/office/officeart/2005/8/layout/cycle3"/>
    <dgm:cxn modelId="{496F3A63-C539-864C-9829-9EE85E5EE3AD}" type="presParOf" srcId="{3CEE010C-95C2-B54E-9F3B-9A6ADD2BEB6F}" destId="{F1D7205B-ED6D-C640-A6A3-64920E6F4BA3}" srcOrd="2" destOrd="0" presId="urn:microsoft.com/office/officeart/2005/8/layout/cycle3"/>
    <dgm:cxn modelId="{DB29852F-CDBE-6641-896C-B81E5B7C5170}" type="presParOf" srcId="{3CEE010C-95C2-B54E-9F3B-9A6ADD2BEB6F}" destId="{A9DB515F-C56D-B74D-94B2-EC58B67AE86F}" srcOrd="3" destOrd="0" presId="urn:microsoft.com/office/officeart/2005/8/layout/cycle3"/>
    <dgm:cxn modelId="{ECE07209-FC36-EA47-B51B-D42675F6FDD4}" type="presParOf" srcId="{3CEE010C-95C2-B54E-9F3B-9A6ADD2BEB6F}" destId="{9593F0EE-4B92-1D43-85D9-33AEFD90AA07}" srcOrd="4" destOrd="0" presId="urn:microsoft.com/office/officeart/2005/8/layout/cycle3"/>
    <dgm:cxn modelId="{987DA348-FF5C-8648-BDD5-A917D7D39182}" type="presParOf" srcId="{3CEE010C-95C2-B54E-9F3B-9A6ADD2BEB6F}" destId="{47ACF8E5-8317-7547-9275-718DDBB9FF3F}" srcOrd="5" destOrd="0" presId="urn:microsoft.com/office/officeart/2005/8/layout/cycle3"/>
    <dgm:cxn modelId="{121DF034-4028-B04D-BC20-6FA4ECAC53F2}" type="presParOf" srcId="{3CEE010C-95C2-B54E-9F3B-9A6ADD2BEB6F}" destId="{7D31BDB8-D880-D544-941F-E0A1088FC68A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734E52-408B-B74D-888C-84F66599CE6C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4550C7-9B12-BF42-B6F8-A47356468996}">
      <dgm:prSet phldrT="[Text]" custT="1"/>
      <dgm:spPr/>
      <dgm:t>
        <a:bodyPr/>
        <a:lstStyle/>
        <a:p>
          <a:pPr algn="ctr"/>
          <a:r>
            <a:rPr lang="en-US" sz="1800" b="1" u="sng" dirty="0"/>
            <a:t>TF-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 err="1"/>
            <a:t>ChEA</a:t>
          </a:r>
          <a:r>
            <a:rPr lang="en-US" sz="1400" dirty="0"/>
            <a:t> (</a:t>
          </a:r>
          <a:r>
            <a:rPr lang="en-US" sz="1400" dirty="0" err="1"/>
            <a:t>ChIP</a:t>
          </a:r>
          <a:r>
            <a:rPr lang="en-US" sz="1400" dirty="0"/>
            <a:t> Enrichment Analysis)</a:t>
          </a:r>
        </a:p>
      </dgm:t>
    </dgm:pt>
    <dgm:pt modelId="{2E26F5CF-CAC8-EF45-9533-8880760078C8}" type="par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7EA6CAA0-0A8F-3C4C-AFFD-2E238FC6891A}" type="sib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D05B4175-653B-174C-8080-A3606EB710AD}">
      <dgm:prSet phldrT="[Text]" custT="1"/>
      <dgm:spPr/>
      <dgm:t>
        <a:bodyPr/>
        <a:lstStyle/>
        <a:p>
          <a:pPr algn="ctr"/>
          <a:r>
            <a:rPr lang="en-US" sz="1800" b="1" u="sng" dirty="0"/>
            <a:t>PPI </a:t>
          </a:r>
        </a:p>
        <a:p>
          <a:pPr algn="ctr"/>
          <a:r>
            <a:rPr lang="en-US" sz="1800" b="1" u="sng" dirty="0"/>
            <a:t>Network Construction</a:t>
          </a:r>
        </a:p>
        <a:p>
          <a:pPr algn="ctr"/>
          <a:r>
            <a:rPr lang="en-US" sz="1400" b="1" dirty="0"/>
            <a:t>G2N</a:t>
          </a:r>
          <a:r>
            <a:rPr lang="en-US" sz="1400" dirty="0"/>
            <a:t> (Genes 2 Networks)</a:t>
          </a:r>
        </a:p>
      </dgm:t>
    </dgm:pt>
    <dgm:pt modelId="{05A652AF-6F3B-BB4D-B4D2-407907F6DA37}" type="par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A8A127F9-9A71-BB45-AE22-F03507AAF191}" type="sib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82966816-762B-0B4C-937D-B9BD7FC4284B}">
      <dgm:prSet phldrT="[Text]" custT="1"/>
      <dgm:spPr/>
      <dgm:t>
        <a:bodyPr/>
        <a:lstStyle/>
        <a:p>
          <a:pPr algn="ctr"/>
          <a:r>
            <a:rPr lang="en-US" sz="1800" b="1" u="sng" dirty="0"/>
            <a:t>Kinase-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/>
            <a:t>KEA</a:t>
          </a:r>
          <a:r>
            <a:rPr lang="en-US" sz="1400" dirty="0"/>
            <a:t> (Kinase Enrichment Analysis)</a:t>
          </a:r>
        </a:p>
      </dgm:t>
    </dgm:pt>
    <dgm:pt modelId="{11382E42-9852-2A46-8F76-A7D083BA552B}" type="par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CC905AE4-A385-0441-92DC-0EE51F01DFB5}" type="sib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2F59C5A8-B6C2-D64E-A2E0-FA94A0176526}" type="pres">
      <dgm:prSet presAssocID="{76734E52-408B-B74D-888C-84F66599CE6C}" presName="Name0" presStyleCnt="0">
        <dgm:presLayoutVars>
          <dgm:dir/>
          <dgm:resizeHandles val="exact"/>
        </dgm:presLayoutVars>
      </dgm:prSet>
      <dgm:spPr/>
    </dgm:pt>
    <dgm:pt modelId="{FCB79F57-6B65-5943-8DB1-53742BE024B2}" type="pres">
      <dgm:prSet presAssocID="{E24550C7-9B12-BF42-B6F8-A47356468996}" presName="node" presStyleLbl="node1" presStyleIdx="0" presStyleCnt="3" custScaleX="160602">
        <dgm:presLayoutVars>
          <dgm:bulletEnabled val="1"/>
        </dgm:presLayoutVars>
      </dgm:prSet>
      <dgm:spPr/>
    </dgm:pt>
    <dgm:pt modelId="{62654A52-8820-F24E-A358-D5365EE70795}" type="pres">
      <dgm:prSet presAssocID="{7EA6CAA0-0A8F-3C4C-AFFD-2E238FC6891A}" presName="sibTrans" presStyleLbl="sibTrans2D1" presStyleIdx="0" presStyleCnt="2" custScaleX="156892" custLinFactNeighborX="-20427" custLinFactNeighborY="1621"/>
      <dgm:spPr/>
    </dgm:pt>
    <dgm:pt modelId="{7B658EBB-A2B0-9845-9BB4-A2C0CE17979D}" type="pres">
      <dgm:prSet presAssocID="{7EA6CAA0-0A8F-3C4C-AFFD-2E238FC6891A}" presName="connectorText" presStyleLbl="sibTrans2D1" presStyleIdx="0" presStyleCnt="2"/>
      <dgm:spPr/>
    </dgm:pt>
    <dgm:pt modelId="{D1E6DD0B-0109-8B44-A305-23CF89FF1318}" type="pres">
      <dgm:prSet presAssocID="{D05B4175-653B-174C-8080-A3606EB710AD}" presName="node" presStyleLbl="node1" presStyleIdx="1" presStyleCnt="3" custScaleX="160602">
        <dgm:presLayoutVars>
          <dgm:bulletEnabled val="1"/>
        </dgm:presLayoutVars>
      </dgm:prSet>
      <dgm:spPr/>
    </dgm:pt>
    <dgm:pt modelId="{B4B83A8E-2BFE-2948-A532-78B90AC74711}" type="pres">
      <dgm:prSet presAssocID="{A8A127F9-9A71-BB45-AE22-F03507AAF191}" presName="sibTrans" presStyleLbl="sibTrans2D1" presStyleIdx="1" presStyleCnt="2" custScaleX="156892" custLinFactNeighborX="-20427" custLinFactNeighborY="1621"/>
      <dgm:spPr/>
    </dgm:pt>
    <dgm:pt modelId="{A7FE99AB-E5B4-194C-A866-F0ABED26D0FF}" type="pres">
      <dgm:prSet presAssocID="{A8A127F9-9A71-BB45-AE22-F03507AAF191}" presName="connectorText" presStyleLbl="sibTrans2D1" presStyleIdx="1" presStyleCnt="2"/>
      <dgm:spPr/>
    </dgm:pt>
    <dgm:pt modelId="{65B2AED2-F756-114A-890E-0F243A6AF9C7}" type="pres">
      <dgm:prSet presAssocID="{82966816-762B-0B4C-937D-B9BD7FC4284B}" presName="node" presStyleLbl="node1" presStyleIdx="2" presStyleCnt="3" custScaleX="160602">
        <dgm:presLayoutVars>
          <dgm:bulletEnabled val="1"/>
        </dgm:presLayoutVars>
      </dgm:prSet>
      <dgm:spPr/>
    </dgm:pt>
  </dgm:ptLst>
  <dgm:cxnLst>
    <dgm:cxn modelId="{BF1C6604-4E9B-DB4F-B50F-FA37DEFAA9D3}" srcId="{76734E52-408B-B74D-888C-84F66599CE6C}" destId="{82966816-762B-0B4C-937D-B9BD7FC4284B}" srcOrd="2" destOrd="0" parTransId="{11382E42-9852-2A46-8F76-A7D083BA552B}" sibTransId="{CC905AE4-A385-0441-92DC-0EE51F01DFB5}"/>
    <dgm:cxn modelId="{DB06F22A-3DB1-B046-8582-D9E2DF7700FC}" type="presOf" srcId="{A8A127F9-9A71-BB45-AE22-F03507AAF191}" destId="{B4B83A8E-2BFE-2948-A532-78B90AC74711}" srcOrd="0" destOrd="0" presId="urn:microsoft.com/office/officeart/2005/8/layout/process1"/>
    <dgm:cxn modelId="{7CB2F74E-5494-1E43-9FF3-583E3ADD1AA7}" type="presOf" srcId="{82966816-762B-0B4C-937D-B9BD7FC4284B}" destId="{65B2AED2-F756-114A-890E-0F243A6AF9C7}" srcOrd="0" destOrd="0" presId="urn:microsoft.com/office/officeart/2005/8/layout/process1"/>
    <dgm:cxn modelId="{3B59455B-E3EB-4542-9229-0CC1208E92F5}" srcId="{76734E52-408B-B74D-888C-84F66599CE6C}" destId="{E24550C7-9B12-BF42-B6F8-A47356468996}" srcOrd="0" destOrd="0" parTransId="{2E26F5CF-CAC8-EF45-9533-8880760078C8}" sibTransId="{7EA6CAA0-0A8F-3C4C-AFFD-2E238FC6891A}"/>
    <dgm:cxn modelId="{960D0281-2A83-C14A-ACA0-8FB4372C0F9E}" type="presOf" srcId="{7EA6CAA0-0A8F-3C4C-AFFD-2E238FC6891A}" destId="{62654A52-8820-F24E-A358-D5365EE70795}" srcOrd="0" destOrd="0" presId="urn:microsoft.com/office/officeart/2005/8/layout/process1"/>
    <dgm:cxn modelId="{452C6482-F90E-E043-8DA0-93F66C2AFA3E}" type="presOf" srcId="{A8A127F9-9A71-BB45-AE22-F03507AAF191}" destId="{A7FE99AB-E5B4-194C-A866-F0ABED26D0FF}" srcOrd="1" destOrd="0" presId="urn:microsoft.com/office/officeart/2005/8/layout/process1"/>
    <dgm:cxn modelId="{AEF92587-8435-C54F-B2D6-FC6D14418F27}" type="presOf" srcId="{D05B4175-653B-174C-8080-A3606EB710AD}" destId="{D1E6DD0B-0109-8B44-A305-23CF89FF1318}" srcOrd="0" destOrd="0" presId="urn:microsoft.com/office/officeart/2005/8/layout/process1"/>
    <dgm:cxn modelId="{84F2AB8A-0700-A04B-B909-0AD94BC02D91}" type="presOf" srcId="{7EA6CAA0-0A8F-3C4C-AFFD-2E238FC6891A}" destId="{7B658EBB-A2B0-9845-9BB4-A2C0CE17979D}" srcOrd="1" destOrd="0" presId="urn:microsoft.com/office/officeart/2005/8/layout/process1"/>
    <dgm:cxn modelId="{E21700BF-9BCD-354F-8E83-7FB8B9D5743C}" srcId="{76734E52-408B-B74D-888C-84F66599CE6C}" destId="{D05B4175-653B-174C-8080-A3606EB710AD}" srcOrd="1" destOrd="0" parTransId="{05A652AF-6F3B-BB4D-B4D2-407907F6DA37}" sibTransId="{A8A127F9-9A71-BB45-AE22-F03507AAF191}"/>
    <dgm:cxn modelId="{A1D82BF2-81BD-8A44-AC98-C9B515E14AE9}" type="presOf" srcId="{E24550C7-9B12-BF42-B6F8-A47356468996}" destId="{FCB79F57-6B65-5943-8DB1-53742BE024B2}" srcOrd="0" destOrd="0" presId="urn:microsoft.com/office/officeart/2005/8/layout/process1"/>
    <dgm:cxn modelId="{3EFEE6FC-BECF-CB49-85AC-228A973BF726}" type="presOf" srcId="{76734E52-408B-B74D-888C-84F66599CE6C}" destId="{2F59C5A8-B6C2-D64E-A2E0-FA94A0176526}" srcOrd="0" destOrd="0" presId="urn:microsoft.com/office/officeart/2005/8/layout/process1"/>
    <dgm:cxn modelId="{69633DF9-5DD9-2D45-9124-02120BC51A26}" type="presParOf" srcId="{2F59C5A8-B6C2-D64E-A2E0-FA94A0176526}" destId="{FCB79F57-6B65-5943-8DB1-53742BE024B2}" srcOrd="0" destOrd="0" presId="urn:microsoft.com/office/officeart/2005/8/layout/process1"/>
    <dgm:cxn modelId="{D7A4BB1F-50A4-C24C-A795-EB71406DD44D}" type="presParOf" srcId="{2F59C5A8-B6C2-D64E-A2E0-FA94A0176526}" destId="{62654A52-8820-F24E-A358-D5365EE70795}" srcOrd="1" destOrd="0" presId="urn:microsoft.com/office/officeart/2005/8/layout/process1"/>
    <dgm:cxn modelId="{E05BF84C-245B-3740-9CFD-662DBFE16DA5}" type="presParOf" srcId="{62654A52-8820-F24E-A358-D5365EE70795}" destId="{7B658EBB-A2B0-9845-9BB4-A2C0CE17979D}" srcOrd="0" destOrd="0" presId="urn:microsoft.com/office/officeart/2005/8/layout/process1"/>
    <dgm:cxn modelId="{8A2CA45C-2556-A94E-AECA-A1708A8D336B}" type="presParOf" srcId="{2F59C5A8-B6C2-D64E-A2E0-FA94A0176526}" destId="{D1E6DD0B-0109-8B44-A305-23CF89FF1318}" srcOrd="2" destOrd="0" presId="urn:microsoft.com/office/officeart/2005/8/layout/process1"/>
    <dgm:cxn modelId="{39185FED-8C82-3045-9069-7D5DB9D413FD}" type="presParOf" srcId="{2F59C5A8-B6C2-D64E-A2E0-FA94A0176526}" destId="{B4B83A8E-2BFE-2948-A532-78B90AC74711}" srcOrd="3" destOrd="0" presId="urn:microsoft.com/office/officeart/2005/8/layout/process1"/>
    <dgm:cxn modelId="{9DBFCE77-E06F-6C43-BE58-9A8923F7B36C}" type="presParOf" srcId="{B4B83A8E-2BFE-2948-A532-78B90AC74711}" destId="{A7FE99AB-E5B4-194C-A866-F0ABED26D0FF}" srcOrd="0" destOrd="0" presId="urn:microsoft.com/office/officeart/2005/8/layout/process1"/>
    <dgm:cxn modelId="{86BF899A-3E5E-6D47-B88F-1C9566F99DE1}" type="presParOf" srcId="{2F59C5A8-B6C2-D64E-A2E0-FA94A0176526}" destId="{65B2AED2-F756-114A-890E-0F243A6AF9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734E52-408B-B74D-888C-84F66599CE6C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4550C7-9B12-BF42-B6F8-A47356468996}">
      <dgm:prSet phldrT="[Text]" custT="1"/>
      <dgm:spPr/>
      <dgm:t>
        <a:bodyPr/>
        <a:lstStyle/>
        <a:p>
          <a:pPr algn="ctr"/>
          <a:r>
            <a:rPr lang="en-US" sz="1800" b="1" u="sng" dirty="0"/>
            <a:t>TF-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 err="1"/>
            <a:t>ChEA</a:t>
          </a:r>
          <a:r>
            <a:rPr lang="en-US" sz="1400" dirty="0"/>
            <a:t> (</a:t>
          </a:r>
          <a:r>
            <a:rPr lang="en-US" sz="1400" dirty="0" err="1"/>
            <a:t>ChIP</a:t>
          </a:r>
          <a:r>
            <a:rPr lang="en-US" sz="1400" dirty="0"/>
            <a:t> Enrichment Analysis)</a:t>
          </a:r>
        </a:p>
      </dgm:t>
    </dgm:pt>
    <dgm:pt modelId="{2E26F5CF-CAC8-EF45-9533-8880760078C8}" type="par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7EA6CAA0-0A8F-3C4C-AFFD-2E238FC6891A}" type="sib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D05B4175-653B-174C-8080-A3606EB710AD}">
      <dgm:prSet phldrT="[Text]" custT="1"/>
      <dgm:spPr/>
      <dgm:t>
        <a:bodyPr/>
        <a:lstStyle/>
        <a:p>
          <a:pPr algn="ctr"/>
          <a:r>
            <a:rPr lang="en-US" sz="1800" b="1" u="sng" dirty="0"/>
            <a:t>PPI </a:t>
          </a:r>
        </a:p>
        <a:p>
          <a:pPr algn="ctr"/>
          <a:r>
            <a:rPr lang="en-US" sz="1800" b="1" u="sng" dirty="0"/>
            <a:t>Network Construction</a:t>
          </a:r>
        </a:p>
        <a:p>
          <a:pPr algn="ctr"/>
          <a:r>
            <a:rPr lang="en-US" sz="1400" b="1" dirty="0"/>
            <a:t>G2N</a:t>
          </a:r>
          <a:r>
            <a:rPr lang="en-US" sz="1400" dirty="0"/>
            <a:t> (Genes2Networks)</a:t>
          </a:r>
        </a:p>
      </dgm:t>
    </dgm:pt>
    <dgm:pt modelId="{05A652AF-6F3B-BB4D-B4D2-407907F6DA37}" type="par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A8A127F9-9A71-BB45-AE22-F03507AAF191}" type="sib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82966816-762B-0B4C-937D-B9BD7FC4284B}">
      <dgm:prSet phldrT="[Text]" custT="1"/>
      <dgm:spPr/>
      <dgm:t>
        <a:bodyPr/>
        <a:lstStyle/>
        <a:p>
          <a:pPr algn="ctr"/>
          <a:r>
            <a:rPr lang="en-US" sz="1800" b="1" u="sng" dirty="0"/>
            <a:t>Kinase-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/>
            <a:t>KEA</a:t>
          </a:r>
          <a:r>
            <a:rPr lang="en-US" sz="1400" dirty="0"/>
            <a:t> (Kinase Enrichment Analysis)</a:t>
          </a:r>
        </a:p>
      </dgm:t>
    </dgm:pt>
    <dgm:pt modelId="{11382E42-9852-2A46-8F76-A7D083BA552B}" type="par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CC905AE4-A385-0441-92DC-0EE51F01DFB5}" type="sib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2F59C5A8-B6C2-D64E-A2E0-FA94A0176526}" type="pres">
      <dgm:prSet presAssocID="{76734E52-408B-B74D-888C-84F66599CE6C}" presName="Name0" presStyleCnt="0">
        <dgm:presLayoutVars>
          <dgm:dir/>
          <dgm:resizeHandles val="exact"/>
        </dgm:presLayoutVars>
      </dgm:prSet>
      <dgm:spPr/>
    </dgm:pt>
    <dgm:pt modelId="{FCB79F57-6B65-5943-8DB1-53742BE024B2}" type="pres">
      <dgm:prSet presAssocID="{E24550C7-9B12-BF42-B6F8-A47356468996}" presName="node" presStyleLbl="node1" presStyleIdx="0" presStyleCnt="3" custScaleX="160602">
        <dgm:presLayoutVars>
          <dgm:bulletEnabled val="1"/>
        </dgm:presLayoutVars>
      </dgm:prSet>
      <dgm:spPr/>
    </dgm:pt>
    <dgm:pt modelId="{62654A52-8820-F24E-A358-D5365EE70795}" type="pres">
      <dgm:prSet presAssocID="{7EA6CAA0-0A8F-3C4C-AFFD-2E238FC6891A}" presName="sibTrans" presStyleLbl="sibTrans2D1" presStyleIdx="0" presStyleCnt="2" custScaleX="156892" custLinFactNeighborX="-20427" custLinFactNeighborY="1621"/>
      <dgm:spPr/>
    </dgm:pt>
    <dgm:pt modelId="{7B658EBB-A2B0-9845-9BB4-A2C0CE17979D}" type="pres">
      <dgm:prSet presAssocID="{7EA6CAA0-0A8F-3C4C-AFFD-2E238FC6891A}" presName="connectorText" presStyleLbl="sibTrans2D1" presStyleIdx="0" presStyleCnt="2"/>
      <dgm:spPr/>
    </dgm:pt>
    <dgm:pt modelId="{D1E6DD0B-0109-8B44-A305-23CF89FF1318}" type="pres">
      <dgm:prSet presAssocID="{D05B4175-653B-174C-8080-A3606EB710AD}" presName="node" presStyleLbl="node1" presStyleIdx="1" presStyleCnt="3" custScaleX="160602">
        <dgm:presLayoutVars>
          <dgm:bulletEnabled val="1"/>
        </dgm:presLayoutVars>
      </dgm:prSet>
      <dgm:spPr/>
    </dgm:pt>
    <dgm:pt modelId="{B4B83A8E-2BFE-2948-A532-78B90AC74711}" type="pres">
      <dgm:prSet presAssocID="{A8A127F9-9A71-BB45-AE22-F03507AAF191}" presName="sibTrans" presStyleLbl="sibTrans2D1" presStyleIdx="1" presStyleCnt="2" custScaleX="156892" custLinFactNeighborX="-20427" custLinFactNeighborY="1621"/>
      <dgm:spPr/>
    </dgm:pt>
    <dgm:pt modelId="{A7FE99AB-E5B4-194C-A866-F0ABED26D0FF}" type="pres">
      <dgm:prSet presAssocID="{A8A127F9-9A71-BB45-AE22-F03507AAF191}" presName="connectorText" presStyleLbl="sibTrans2D1" presStyleIdx="1" presStyleCnt="2"/>
      <dgm:spPr/>
    </dgm:pt>
    <dgm:pt modelId="{65B2AED2-F756-114A-890E-0F243A6AF9C7}" type="pres">
      <dgm:prSet presAssocID="{82966816-762B-0B4C-937D-B9BD7FC4284B}" presName="node" presStyleLbl="node1" presStyleIdx="2" presStyleCnt="3" custScaleX="160602">
        <dgm:presLayoutVars>
          <dgm:bulletEnabled val="1"/>
        </dgm:presLayoutVars>
      </dgm:prSet>
      <dgm:spPr/>
    </dgm:pt>
  </dgm:ptLst>
  <dgm:cxnLst>
    <dgm:cxn modelId="{BF1C6604-4E9B-DB4F-B50F-FA37DEFAA9D3}" srcId="{76734E52-408B-B74D-888C-84F66599CE6C}" destId="{82966816-762B-0B4C-937D-B9BD7FC4284B}" srcOrd="2" destOrd="0" parTransId="{11382E42-9852-2A46-8F76-A7D083BA552B}" sibTransId="{CC905AE4-A385-0441-92DC-0EE51F01DFB5}"/>
    <dgm:cxn modelId="{DB06F22A-3DB1-B046-8582-D9E2DF7700FC}" type="presOf" srcId="{A8A127F9-9A71-BB45-AE22-F03507AAF191}" destId="{B4B83A8E-2BFE-2948-A532-78B90AC74711}" srcOrd="0" destOrd="0" presId="urn:microsoft.com/office/officeart/2005/8/layout/process1"/>
    <dgm:cxn modelId="{7CB2F74E-5494-1E43-9FF3-583E3ADD1AA7}" type="presOf" srcId="{82966816-762B-0B4C-937D-B9BD7FC4284B}" destId="{65B2AED2-F756-114A-890E-0F243A6AF9C7}" srcOrd="0" destOrd="0" presId="urn:microsoft.com/office/officeart/2005/8/layout/process1"/>
    <dgm:cxn modelId="{3B59455B-E3EB-4542-9229-0CC1208E92F5}" srcId="{76734E52-408B-B74D-888C-84F66599CE6C}" destId="{E24550C7-9B12-BF42-B6F8-A47356468996}" srcOrd="0" destOrd="0" parTransId="{2E26F5CF-CAC8-EF45-9533-8880760078C8}" sibTransId="{7EA6CAA0-0A8F-3C4C-AFFD-2E238FC6891A}"/>
    <dgm:cxn modelId="{960D0281-2A83-C14A-ACA0-8FB4372C0F9E}" type="presOf" srcId="{7EA6CAA0-0A8F-3C4C-AFFD-2E238FC6891A}" destId="{62654A52-8820-F24E-A358-D5365EE70795}" srcOrd="0" destOrd="0" presId="urn:microsoft.com/office/officeart/2005/8/layout/process1"/>
    <dgm:cxn modelId="{452C6482-F90E-E043-8DA0-93F66C2AFA3E}" type="presOf" srcId="{A8A127F9-9A71-BB45-AE22-F03507AAF191}" destId="{A7FE99AB-E5B4-194C-A866-F0ABED26D0FF}" srcOrd="1" destOrd="0" presId="urn:microsoft.com/office/officeart/2005/8/layout/process1"/>
    <dgm:cxn modelId="{AEF92587-8435-C54F-B2D6-FC6D14418F27}" type="presOf" srcId="{D05B4175-653B-174C-8080-A3606EB710AD}" destId="{D1E6DD0B-0109-8B44-A305-23CF89FF1318}" srcOrd="0" destOrd="0" presId="urn:microsoft.com/office/officeart/2005/8/layout/process1"/>
    <dgm:cxn modelId="{84F2AB8A-0700-A04B-B909-0AD94BC02D91}" type="presOf" srcId="{7EA6CAA0-0A8F-3C4C-AFFD-2E238FC6891A}" destId="{7B658EBB-A2B0-9845-9BB4-A2C0CE17979D}" srcOrd="1" destOrd="0" presId="urn:microsoft.com/office/officeart/2005/8/layout/process1"/>
    <dgm:cxn modelId="{E21700BF-9BCD-354F-8E83-7FB8B9D5743C}" srcId="{76734E52-408B-B74D-888C-84F66599CE6C}" destId="{D05B4175-653B-174C-8080-A3606EB710AD}" srcOrd="1" destOrd="0" parTransId="{05A652AF-6F3B-BB4D-B4D2-407907F6DA37}" sibTransId="{A8A127F9-9A71-BB45-AE22-F03507AAF191}"/>
    <dgm:cxn modelId="{A1D82BF2-81BD-8A44-AC98-C9B515E14AE9}" type="presOf" srcId="{E24550C7-9B12-BF42-B6F8-A47356468996}" destId="{FCB79F57-6B65-5943-8DB1-53742BE024B2}" srcOrd="0" destOrd="0" presId="urn:microsoft.com/office/officeart/2005/8/layout/process1"/>
    <dgm:cxn modelId="{3EFEE6FC-BECF-CB49-85AC-228A973BF726}" type="presOf" srcId="{76734E52-408B-B74D-888C-84F66599CE6C}" destId="{2F59C5A8-B6C2-D64E-A2E0-FA94A0176526}" srcOrd="0" destOrd="0" presId="urn:microsoft.com/office/officeart/2005/8/layout/process1"/>
    <dgm:cxn modelId="{69633DF9-5DD9-2D45-9124-02120BC51A26}" type="presParOf" srcId="{2F59C5A8-B6C2-D64E-A2E0-FA94A0176526}" destId="{FCB79F57-6B65-5943-8DB1-53742BE024B2}" srcOrd="0" destOrd="0" presId="urn:microsoft.com/office/officeart/2005/8/layout/process1"/>
    <dgm:cxn modelId="{D7A4BB1F-50A4-C24C-A795-EB71406DD44D}" type="presParOf" srcId="{2F59C5A8-B6C2-D64E-A2E0-FA94A0176526}" destId="{62654A52-8820-F24E-A358-D5365EE70795}" srcOrd="1" destOrd="0" presId="urn:microsoft.com/office/officeart/2005/8/layout/process1"/>
    <dgm:cxn modelId="{E05BF84C-245B-3740-9CFD-662DBFE16DA5}" type="presParOf" srcId="{62654A52-8820-F24E-A358-D5365EE70795}" destId="{7B658EBB-A2B0-9845-9BB4-A2C0CE17979D}" srcOrd="0" destOrd="0" presId="urn:microsoft.com/office/officeart/2005/8/layout/process1"/>
    <dgm:cxn modelId="{8A2CA45C-2556-A94E-AECA-A1708A8D336B}" type="presParOf" srcId="{2F59C5A8-B6C2-D64E-A2E0-FA94A0176526}" destId="{D1E6DD0B-0109-8B44-A305-23CF89FF1318}" srcOrd="2" destOrd="0" presId="urn:microsoft.com/office/officeart/2005/8/layout/process1"/>
    <dgm:cxn modelId="{39185FED-8C82-3045-9069-7D5DB9D413FD}" type="presParOf" srcId="{2F59C5A8-B6C2-D64E-A2E0-FA94A0176526}" destId="{B4B83A8E-2BFE-2948-A532-78B90AC74711}" srcOrd="3" destOrd="0" presId="urn:microsoft.com/office/officeart/2005/8/layout/process1"/>
    <dgm:cxn modelId="{9DBFCE77-E06F-6C43-BE58-9A8923F7B36C}" type="presParOf" srcId="{B4B83A8E-2BFE-2948-A532-78B90AC74711}" destId="{A7FE99AB-E5B4-194C-A866-F0ABED26D0FF}" srcOrd="0" destOrd="0" presId="urn:microsoft.com/office/officeart/2005/8/layout/process1"/>
    <dgm:cxn modelId="{86BF899A-3E5E-6D47-B88F-1C9566F99DE1}" type="presParOf" srcId="{2F59C5A8-B6C2-D64E-A2E0-FA94A0176526}" destId="{65B2AED2-F756-114A-890E-0F243A6AF9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6734E52-408B-B74D-888C-84F66599CE6C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4550C7-9B12-BF42-B6F8-A47356468996}">
      <dgm:prSet phldrT="[Text]" custT="1"/>
      <dgm:spPr/>
      <dgm:t>
        <a:bodyPr/>
        <a:lstStyle/>
        <a:p>
          <a:pPr algn="ctr"/>
          <a:r>
            <a:rPr lang="en-US" sz="1800" b="1" u="sng" dirty="0"/>
            <a:t>TF-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 err="1"/>
            <a:t>ChEA</a:t>
          </a:r>
          <a:r>
            <a:rPr lang="en-US" sz="1400" dirty="0"/>
            <a:t> (</a:t>
          </a:r>
          <a:r>
            <a:rPr lang="en-US" sz="1400" dirty="0" err="1"/>
            <a:t>ChIP</a:t>
          </a:r>
          <a:r>
            <a:rPr lang="en-US" sz="1400" dirty="0"/>
            <a:t> Enrichment Analysis)</a:t>
          </a:r>
        </a:p>
      </dgm:t>
    </dgm:pt>
    <dgm:pt modelId="{2E26F5CF-CAC8-EF45-9533-8880760078C8}" type="par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7EA6CAA0-0A8F-3C4C-AFFD-2E238FC6891A}" type="sib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D05B4175-653B-174C-8080-A3606EB710AD}">
      <dgm:prSet phldrT="[Text]" custT="1"/>
      <dgm:spPr/>
      <dgm:t>
        <a:bodyPr/>
        <a:lstStyle/>
        <a:p>
          <a:pPr algn="ctr"/>
          <a:r>
            <a:rPr lang="en-US" sz="1800" b="1" u="sng" dirty="0"/>
            <a:t>PPI </a:t>
          </a:r>
        </a:p>
        <a:p>
          <a:pPr algn="ctr"/>
          <a:r>
            <a:rPr lang="en-US" sz="1800" b="1" u="sng" dirty="0"/>
            <a:t>Network Construction</a:t>
          </a:r>
        </a:p>
        <a:p>
          <a:pPr algn="ctr"/>
          <a:r>
            <a:rPr lang="en-US" sz="1400" b="1" dirty="0"/>
            <a:t>G2N</a:t>
          </a:r>
          <a:r>
            <a:rPr lang="en-US" sz="1400" dirty="0"/>
            <a:t> (Genes 2 Networks)</a:t>
          </a:r>
        </a:p>
      </dgm:t>
    </dgm:pt>
    <dgm:pt modelId="{05A652AF-6F3B-BB4D-B4D2-407907F6DA37}" type="par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A8A127F9-9A71-BB45-AE22-F03507AAF191}" type="sib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82966816-762B-0B4C-937D-B9BD7FC4284B}">
      <dgm:prSet phldrT="[Text]" custT="1"/>
      <dgm:spPr/>
      <dgm:t>
        <a:bodyPr/>
        <a:lstStyle/>
        <a:p>
          <a:pPr algn="ctr"/>
          <a:r>
            <a:rPr lang="en-US" sz="1800" b="1" u="sng" dirty="0"/>
            <a:t>Kinase-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/>
            <a:t>KEA</a:t>
          </a:r>
          <a:r>
            <a:rPr lang="en-US" sz="1400" dirty="0"/>
            <a:t> (Kinase Enrichment Analysis)</a:t>
          </a:r>
        </a:p>
      </dgm:t>
    </dgm:pt>
    <dgm:pt modelId="{11382E42-9852-2A46-8F76-A7D083BA552B}" type="par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CC905AE4-A385-0441-92DC-0EE51F01DFB5}" type="sib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2F59C5A8-B6C2-D64E-A2E0-FA94A0176526}" type="pres">
      <dgm:prSet presAssocID="{76734E52-408B-B74D-888C-84F66599CE6C}" presName="Name0" presStyleCnt="0">
        <dgm:presLayoutVars>
          <dgm:dir/>
          <dgm:resizeHandles val="exact"/>
        </dgm:presLayoutVars>
      </dgm:prSet>
      <dgm:spPr/>
    </dgm:pt>
    <dgm:pt modelId="{FCB79F57-6B65-5943-8DB1-53742BE024B2}" type="pres">
      <dgm:prSet presAssocID="{E24550C7-9B12-BF42-B6F8-A47356468996}" presName="node" presStyleLbl="node1" presStyleIdx="0" presStyleCnt="3" custScaleX="160602">
        <dgm:presLayoutVars>
          <dgm:bulletEnabled val="1"/>
        </dgm:presLayoutVars>
      </dgm:prSet>
      <dgm:spPr/>
    </dgm:pt>
    <dgm:pt modelId="{62654A52-8820-F24E-A358-D5365EE70795}" type="pres">
      <dgm:prSet presAssocID="{7EA6CAA0-0A8F-3C4C-AFFD-2E238FC6891A}" presName="sibTrans" presStyleLbl="sibTrans2D1" presStyleIdx="0" presStyleCnt="2" custScaleX="156892" custLinFactNeighborX="-20427" custLinFactNeighborY="1621"/>
      <dgm:spPr/>
    </dgm:pt>
    <dgm:pt modelId="{7B658EBB-A2B0-9845-9BB4-A2C0CE17979D}" type="pres">
      <dgm:prSet presAssocID="{7EA6CAA0-0A8F-3C4C-AFFD-2E238FC6891A}" presName="connectorText" presStyleLbl="sibTrans2D1" presStyleIdx="0" presStyleCnt="2"/>
      <dgm:spPr/>
    </dgm:pt>
    <dgm:pt modelId="{D1E6DD0B-0109-8B44-A305-23CF89FF1318}" type="pres">
      <dgm:prSet presAssocID="{D05B4175-653B-174C-8080-A3606EB710AD}" presName="node" presStyleLbl="node1" presStyleIdx="1" presStyleCnt="3" custScaleX="160602">
        <dgm:presLayoutVars>
          <dgm:bulletEnabled val="1"/>
        </dgm:presLayoutVars>
      </dgm:prSet>
      <dgm:spPr/>
    </dgm:pt>
    <dgm:pt modelId="{B4B83A8E-2BFE-2948-A532-78B90AC74711}" type="pres">
      <dgm:prSet presAssocID="{A8A127F9-9A71-BB45-AE22-F03507AAF191}" presName="sibTrans" presStyleLbl="sibTrans2D1" presStyleIdx="1" presStyleCnt="2" custScaleX="156892" custLinFactNeighborX="-20427" custLinFactNeighborY="1621"/>
      <dgm:spPr/>
    </dgm:pt>
    <dgm:pt modelId="{A7FE99AB-E5B4-194C-A866-F0ABED26D0FF}" type="pres">
      <dgm:prSet presAssocID="{A8A127F9-9A71-BB45-AE22-F03507AAF191}" presName="connectorText" presStyleLbl="sibTrans2D1" presStyleIdx="1" presStyleCnt="2"/>
      <dgm:spPr/>
    </dgm:pt>
    <dgm:pt modelId="{65B2AED2-F756-114A-890E-0F243A6AF9C7}" type="pres">
      <dgm:prSet presAssocID="{82966816-762B-0B4C-937D-B9BD7FC4284B}" presName="node" presStyleLbl="node1" presStyleIdx="2" presStyleCnt="3" custScaleX="160602">
        <dgm:presLayoutVars>
          <dgm:bulletEnabled val="1"/>
        </dgm:presLayoutVars>
      </dgm:prSet>
      <dgm:spPr/>
    </dgm:pt>
  </dgm:ptLst>
  <dgm:cxnLst>
    <dgm:cxn modelId="{BF1C6604-4E9B-DB4F-B50F-FA37DEFAA9D3}" srcId="{76734E52-408B-B74D-888C-84F66599CE6C}" destId="{82966816-762B-0B4C-937D-B9BD7FC4284B}" srcOrd="2" destOrd="0" parTransId="{11382E42-9852-2A46-8F76-A7D083BA552B}" sibTransId="{CC905AE4-A385-0441-92DC-0EE51F01DFB5}"/>
    <dgm:cxn modelId="{7321460B-8E60-DB44-A53B-0205231BDC7F}" type="presOf" srcId="{82966816-762B-0B4C-937D-B9BD7FC4284B}" destId="{65B2AED2-F756-114A-890E-0F243A6AF9C7}" srcOrd="0" destOrd="0" presId="urn:microsoft.com/office/officeart/2005/8/layout/process1"/>
    <dgm:cxn modelId="{47A46046-1861-324E-90D0-92DFFEF96096}" type="presOf" srcId="{76734E52-408B-B74D-888C-84F66599CE6C}" destId="{2F59C5A8-B6C2-D64E-A2E0-FA94A0176526}" srcOrd="0" destOrd="0" presId="urn:microsoft.com/office/officeart/2005/8/layout/process1"/>
    <dgm:cxn modelId="{B9AE6F4E-8FEB-FC46-AA29-A4F5C543292B}" type="presOf" srcId="{7EA6CAA0-0A8F-3C4C-AFFD-2E238FC6891A}" destId="{7B658EBB-A2B0-9845-9BB4-A2C0CE17979D}" srcOrd="1" destOrd="0" presId="urn:microsoft.com/office/officeart/2005/8/layout/process1"/>
    <dgm:cxn modelId="{C8F0F850-F289-1D4B-AB62-1DFE38AD09B4}" type="presOf" srcId="{A8A127F9-9A71-BB45-AE22-F03507AAF191}" destId="{A7FE99AB-E5B4-194C-A866-F0ABED26D0FF}" srcOrd="1" destOrd="0" presId="urn:microsoft.com/office/officeart/2005/8/layout/process1"/>
    <dgm:cxn modelId="{78F94B57-30DE-ED4E-87AA-1BBB8F9F3CEE}" type="presOf" srcId="{7EA6CAA0-0A8F-3C4C-AFFD-2E238FC6891A}" destId="{62654A52-8820-F24E-A358-D5365EE70795}" srcOrd="0" destOrd="0" presId="urn:microsoft.com/office/officeart/2005/8/layout/process1"/>
    <dgm:cxn modelId="{3B59455B-E3EB-4542-9229-0CC1208E92F5}" srcId="{76734E52-408B-B74D-888C-84F66599CE6C}" destId="{E24550C7-9B12-BF42-B6F8-A47356468996}" srcOrd="0" destOrd="0" parTransId="{2E26F5CF-CAC8-EF45-9533-8880760078C8}" sibTransId="{7EA6CAA0-0A8F-3C4C-AFFD-2E238FC6891A}"/>
    <dgm:cxn modelId="{467A305C-8C7C-954A-AA34-189F2D108FB4}" type="presOf" srcId="{E24550C7-9B12-BF42-B6F8-A47356468996}" destId="{FCB79F57-6B65-5943-8DB1-53742BE024B2}" srcOrd="0" destOrd="0" presId="urn:microsoft.com/office/officeart/2005/8/layout/process1"/>
    <dgm:cxn modelId="{5919B091-3E1A-AA4B-A820-D8A54BCC4C0D}" type="presOf" srcId="{A8A127F9-9A71-BB45-AE22-F03507AAF191}" destId="{B4B83A8E-2BFE-2948-A532-78B90AC74711}" srcOrd="0" destOrd="0" presId="urn:microsoft.com/office/officeart/2005/8/layout/process1"/>
    <dgm:cxn modelId="{E21700BF-9BCD-354F-8E83-7FB8B9D5743C}" srcId="{76734E52-408B-B74D-888C-84F66599CE6C}" destId="{D05B4175-653B-174C-8080-A3606EB710AD}" srcOrd="1" destOrd="0" parTransId="{05A652AF-6F3B-BB4D-B4D2-407907F6DA37}" sibTransId="{A8A127F9-9A71-BB45-AE22-F03507AAF191}"/>
    <dgm:cxn modelId="{73EF05D4-8EA4-B843-A37F-E271ECC6F588}" type="presOf" srcId="{D05B4175-653B-174C-8080-A3606EB710AD}" destId="{D1E6DD0B-0109-8B44-A305-23CF89FF1318}" srcOrd="0" destOrd="0" presId="urn:microsoft.com/office/officeart/2005/8/layout/process1"/>
    <dgm:cxn modelId="{AEBB8E01-57A6-F346-8DBC-70BC7FE75104}" type="presParOf" srcId="{2F59C5A8-B6C2-D64E-A2E0-FA94A0176526}" destId="{FCB79F57-6B65-5943-8DB1-53742BE024B2}" srcOrd="0" destOrd="0" presId="urn:microsoft.com/office/officeart/2005/8/layout/process1"/>
    <dgm:cxn modelId="{06399DBC-465E-6247-AF1D-6B24AB698F87}" type="presParOf" srcId="{2F59C5A8-B6C2-D64E-A2E0-FA94A0176526}" destId="{62654A52-8820-F24E-A358-D5365EE70795}" srcOrd="1" destOrd="0" presId="urn:microsoft.com/office/officeart/2005/8/layout/process1"/>
    <dgm:cxn modelId="{13FAC103-3511-E54C-BC91-B2939B95F3EF}" type="presParOf" srcId="{62654A52-8820-F24E-A358-D5365EE70795}" destId="{7B658EBB-A2B0-9845-9BB4-A2C0CE17979D}" srcOrd="0" destOrd="0" presId="urn:microsoft.com/office/officeart/2005/8/layout/process1"/>
    <dgm:cxn modelId="{A3473026-C891-3946-BD00-5A9A711E1C4C}" type="presParOf" srcId="{2F59C5A8-B6C2-D64E-A2E0-FA94A0176526}" destId="{D1E6DD0B-0109-8B44-A305-23CF89FF1318}" srcOrd="2" destOrd="0" presId="urn:microsoft.com/office/officeart/2005/8/layout/process1"/>
    <dgm:cxn modelId="{321F254D-581A-1443-BA0B-FA4DAF3C6542}" type="presParOf" srcId="{2F59C5A8-B6C2-D64E-A2E0-FA94A0176526}" destId="{B4B83A8E-2BFE-2948-A532-78B90AC74711}" srcOrd="3" destOrd="0" presId="urn:microsoft.com/office/officeart/2005/8/layout/process1"/>
    <dgm:cxn modelId="{9A0AB173-4874-D441-8BD4-EFE3B34E3115}" type="presParOf" srcId="{B4B83A8E-2BFE-2948-A532-78B90AC74711}" destId="{A7FE99AB-E5B4-194C-A866-F0ABED26D0FF}" srcOrd="0" destOrd="0" presId="urn:microsoft.com/office/officeart/2005/8/layout/process1"/>
    <dgm:cxn modelId="{F9EA0589-C34B-AA4C-B960-EC3FBBD20689}" type="presParOf" srcId="{2F59C5A8-B6C2-D64E-A2E0-FA94A0176526}" destId="{65B2AED2-F756-114A-890E-0F243A6AF9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79F57-6B65-5943-8DB1-53742BE024B2}">
      <dsp:nvSpPr>
        <dsp:cNvPr id="0" name=""/>
        <dsp:cNvSpPr/>
      </dsp:nvSpPr>
      <dsp:spPr>
        <a:xfrm>
          <a:off x="601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TF-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ChEA</a:t>
          </a:r>
          <a:r>
            <a:rPr lang="en-US" sz="1400" kern="1200" dirty="0"/>
            <a:t> (</a:t>
          </a:r>
          <a:r>
            <a:rPr lang="en-US" sz="1400" kern="1200" dirty="0" err="1"/>
            <a:t>ChIP</a:t>
          </a:r>
          <a:r>
            <a:rPr lang="en-US" sz="1400" kern="1200" dirty="0"/>
            <a:t> Enrichment Analysis)</a:t>
          </a:r>
        </a:p>
      </dsp:txBody>
      <dsp:txXfrm>
        <a:off x="40350" y="34338"/>
        <a:ext cx="3103714" cy="1103714"/>
      </dsp:txXfrm>
    </dsp:sp>
    <dsp:sp modelId="{62654A52-8820-F24E-A358-D5365EE70795}">
      <dsp:nvSpPr>
        <dsp:cNvPr id="0" name=""/>
        <dsp:cNvSpPr/>
      </dsp:nvSpPr>
      <dsp:spPr>
        <a:xfrm>
          <a:off x="3171270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71270" y="447172"/>
        <a:ext cx="510047" cy="293927"/>
      </dsp:txXfrm>
    </dsp:sp>
    <dsp:sp modelId="{D1E6DD0B-0109-8B44-A305-23CF89FF1318}">
      <dsp:nvSpPr>
        <dsp:cNvPr id="0" name=""/>
        <dsp:cNvSpPr/>
      </dsp:nvSpPr>
      <dsp:spPr>
        <a:xfrm>
          <a:off x="3968527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PPI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Network Construction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G2N</a:t>
          </a:r>
          <a:r>
            <a:rPr lang="en-US" sz="1400" kern="1200" dirty="0"/>
            <a:t> (Genes 2 Networks)</a:t>
          </a:r>
        </a:p>
      </dsp:txBody>
      <dsp:txXfrm>
        <a:off x="4002865" y="34338"/>
        <a:ext cx="3103714" cy="1103714"/>
      </dsp:txXfrm>
    </dsp:sp>
    <dsp:sp modelId="{B4B83A8E-2BFE-2948-A532-78B90AC74711}">
      <dsp:nvSpPr>
        <dsp:cNvPr id="0" name=""/>
        <dsp:cNvSpPr/>
      </dsp:nvSpPr>
      <dsp:spPr>
        <a:xfrm>
          <a:off x="7133785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33785" y="447172"/>
        <a:ext cx="510047" cy="293927"/>
      </dsp:txXfrm>
    </dsp:sp>
    <dsp:sp modelId="{65B2AED2-F756-114A-890E-0F243A6AF9C7}">
      <dsp:nvSpPr>
        <dsp:cNvPr id="0" name=""/>
        <dsp:cNvSpPr/>
      </dsp:nvSpPr>
      <dsp:spPr>
        <a:xfrm>
          <a:off x="793104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Kinase-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KEA</a:t>
          </a:r>
          <a:r>
            <a:rPr lang="en-US" sz="1400" kern="1200" dirty="0"/>
            <a:t> (Kinase Enrichment Analysis)</a:t>
          </a:r>
        </a:p>
      </dsp:txBody>
      <dsp:txXfrm>
        <a:off x="7965380" y="34338"/>
        <a:ext cx="3103714" cy="1103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79F57-6B65-5943-8DB1-53742BE024B2}">
      <dsp:nvSpPr>
        <dsp:cNvPr id="0" name=""/>
        <dsp:cNvSpPr/>
      </dsp:nvSpPr>
      <dsp:spPr>
        <a:xfrm>
          <a:off x="601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TF-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ChEA</a:t>
          </a:r>
          <a:r>
            <a:rPr lang="en-US" sz="1400" kern="1200" dirty="0"/>
            <a:t> (</a:t>
          </a:r>
          <a:r>
            <a:rPr lang="en-US" sz="1400" kern="1200" dirty="0" err="1"/>
            <a:t>ChIP</a:t>
          </a:r>
          <a:r>
            <a:rPr lang="en-US" sz="1400" kern="1200" dirty="0"/>
            <a:t> Enrichment Analysis)</a:t>
          </a:r>
        </a:p>
      </dsp:txBody>
      <dsp:txXfrm>
        <a:off x="40350" y="34338"/>
        <a:ext cx="3103714" cy="1103714"/>
      </dsp:txXfrm>
    </dsp:sp>
    <dsp:sp modelId="{62654A52-8820-F24E-A358-D5365EE70795}">
      <dsp:nvSpPr>
        <dsp:cNvPr id="0" name=""/>
        <dsp:cNvSpPr/>
      </dsp:nvSpPr>
      <dsp:spPr>
        <a:xfrm>
          <a:off x="3171270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71270" y="447172"/>
        <a:ext cx="510047" cy="293927"/>
      </dsp:txXfrm>
    </dsp:sp>
    <dsp:sp modelId="{D1E6DD0B-0109-8B44-A305-23CF89FF1318}">
      <dsp:nvSpPr>
        <dsp:cNvPr id="0" name=""/>
        <dsp:cNvSpPr/>
      </dsp:nvSpPr>
      <dsp:spPr>
        <a:xfrm>
          <a:off x="3968527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PPI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Network Construction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G2N</a:t>
          </a:r>
          <a:r>
            <a:rPr lang="en-US" sz="1400" kern="1200" dirty="0"/>
            <a:t> (Genes2Networks)</a:t>
          </a:r>
        </a:p>
      </dsp:txBody>
      <dsp:txXfrm>
        <a:off x="4002865" y="34338"/>
        <a:ext cx="3103714" cy="1103714"/>
      </dsp:txXfrm>
    </dsp:sp>
    <dsp:sp modelId="{B4B83A8E-2BFE-2948-A532-78B90AC74711}">
      <dsp:nvSpPr>
        <dsp:cNvPr id="0" name=""/>
        <dsp:cNvSpPr/>
      </dsp:nvSpPr>
      <dsp:spPr>
        <a:xfrm>
          <a:off x="7133785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33785" y="447172"/>
        <a:ext cx="510047" cy="293927"/>
      </dsp:txXfrm>
    </dsp:sp>
    <dsp:sp modelId="{65B2AED2-F756-114A-890E-0F243A6AF9C7}">
      <dsp:nvSpPr>
        <dsp:cNvPr id="0" name=""/>
        <dsp:cNvSpPr/>
      </dsp:nvSpPr>
      <dsp:spPr>
        <a:xfrm>
          <a:off x="793104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Kinase-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KEA</a:t>
          </a:r>
          <a:r>
            <a:rPr lang="en-US" sz="1400" kern="1200" dirty="0"/>
            <a:t> (Kinase Enrichment Analysis)</a:t>
          </a:r>
        </a:p>
      </dsp:txBody>
      <dsp:txXfrm>
        <a:off x="7965380" y="34338"/>
        <a:ext cx="3103714" cy="1103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CB63F-E2DD-B74E-A3E3-BD55FBE27EBE}">
      <dsp:nvSpPr>
        <dsp:cNvPr id="0" name=""/>
        <dsp:cNvSpPr/>
      </dsp:nvSpPr>
      <dsp:spPr>
        <a:xfrm>
          <a:off x="936381" y="-22802"/>
          <a:ext cx="4223237" cy="4223237"/>
        </a:xfrm>
        <a:prstGeom prst="circularArrow">
          <a:avLst>
            <a:gd name="adj1" fmla="val 5544"/>
            <a:gd name="adj2" fmla="val 330680"/>
            <a:gd name="adj3" fmla="val 13815538"/>
            <a:gd name="adj4" fmla="val 17361903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198571-11C8-FA45-B87B-22C0465CA313}">
      <dsp:nvSpPr>
        <dsp:cNvPr id="0" name=""/>
        <dsp:cNvSpPr/>
      </dsp:nvSpPr>
      <dsp:spPr>
        <a:xfrm>
          <a:off x="2076152" y="1764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Population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123594" y="49206"/>
        <a:ext cx="1848811" cy="876963"/>
      </dsp:txXfrm>
    </dsp:sp>
    <dsp:sp modelId="{F1D7205B-ED6D-C640-A6A3-64920E6F4BA3}">
      <dsp:nvSpPr>
        <dsp:cNvPr id="0" name=""/>
        <dsp:cNvSpPr/>
      </dsp:nvSpPr>
      <dsp:spPr>
        <a:xfrm>
          <a:off x="3788961" y="1246193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97319"/>
                <a:satOff val="-16493"/>
                <a:lumOff val="957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197319"/>
                <a:satOff val="-16493"/>
                <a:lumOff val="957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Run X2K pipeline to get kinase predictions</a:t>
          </a:r>
        </a:p>
      </dsp:txBody>
      <dsp:txXfrm>
        <a:off x="3836403" y="1293635"/>
        <a:ext cx="1848811" cy="876963"/>
      </dsp:txXfrm>
    </dsp:sp>
    <dsp:sp modelId="{A9DB515F-C56D-B74D-94B2-EC58B67AE86F}">
      <dsp:nvSpPr>
        <dsp:cNvPr id="0" name=""/>
        <dsp:cNvSpPr/>
      </dsp:nvSpPr>
      <dsp:spPr>
        <a:xfrm>
          <a:off x="3134726" y="3259721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394639"/>
                <a:satOff val="-32985"/>
                <a:lumOff val="1914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394639"/>
                <a:satOff val="-32985"/>
                <a:lumOff val="1914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Calculate fitness</a:t>
          </a:r>
        </a:p>
      </dsp:txBody>
      <dsp:txXfrm>
        <a:off x="3182168" y="3307163"/>
        <a:ext cx="1848811" cy="876963"/>
      </dsp:txXfrm>
    </dsp:sp>
    <dsp:sp modelId="{47ACF8E5-8317-7547-9275-718DDBB9FF3F}">
      <dsp:nvSpPr>
        <dsp:cNvPr id="0" name=""/>
        <dsp:cNvSpPr/>
      </dsp:nvSpPr>
      <dsp:spPr>
        <a:xfrm>
          <a:off x="1017577" y="3259721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591958"/>
                <a:satOff val="-49478"/>
                <a:lumOff val="2871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591958"/>
                <a:satOff val="-49478"/>
                <a:lumOff val="2871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Breed fittest to get new population </a:t>
          </a:r>
        </a:p>
      </dsp:txBody>
      <dsp:txXfrm>
        <a:off x="1065019" y="3307163"/>
        <a:ext cx="1848811" cy="876963"/>
      </dsp:txXfrm>
    </dsp:sp>
    <dsp:sp modelId="{7D31BDB8-D880-D544-941F-E0A1088FC68A}">
      <dsp:nvSpPr>
        <dsp:cNvPr id="0" name=""/>
        <dsp:cNvSpPr/>
      </dsp:nvSpPr>
      <dsp:spPr>
        <a:xfrm>
          <a:off x="363343" y="1246193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789278"/>
                <a:satOff val="-65971"/>
                <a:lumOff val="382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789278"/>
                <a:satOff val="-65971"/>
                <a:lumOff val="382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 Introduce random mutations</a:t>
          </a:r>
        </a:p>
      </dsp:txBody>
      <dsp:txXfrm>
        <a:off x="410785" y="1293635"/>
        <a:ext cx="1848811" cy="8769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CB63F-E2DD-B74E-A3E3-BD55FBE27EBE}">
      <dsp:nvSpPr>
        <dsp:cNvPr id="0" name=""/>
        <dsp:cNvSpPr/>
      </dsp:nvSpPr>
      <dsp:spPr>
        <a:xfrm>
          <a:off x="927208" y="-4241"/>
          <a:ext cx="4241583" cy="4241583"/>
        </a:xfrm>
        <a:prstGeom prst="circularArrow">
          <a:avLst>
            <a:gd name="adj1" fmla="val 5274"/>
            <a:gd name="adj2" fmla="val 312630"/>
            <a:gd name="adj3" fmla="val 14266401"/>
            <a:gd name="adj4" fmla="val 17104659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198571-11C8-FA45-B87B-22C0465CA313}">
      <dsp:nvSpPr>
        <dsp:cNvPr id="0" name=""/>
        <dsp:cNvSpPr/>
      </dsp:nvSpPr>
      <dsp:spPr>
        <a:xfrm>
          <a:off x="2259210" y="1548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Population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297716" y="40054"/>
        <a:ext cx="1500566" cy="711777"/>
      </dsp:txXfrm>
    </dsp:sp>
    <dsp:sp modelId="{F1D7205B-ED6D-C640-A6A3-64920E6F4BA3}">
      <dsp:nvSpPr>
        <dsp:cNvPr id="0" name=""/>
        <dsp:cNvSpPr/>
      </dsp:nvSpPr>
      <dsp:spPr>
        <a:xfrm>
          <a:off x="3749401" y="861910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57856"/>
                <a:satOff val="-13194"/>
                <a:lumOff val="765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157856"/>
                <a:satOff val="-13194"/>
                <a:lumOff val="765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Run X2K pipeline to get kinase predictions</a:t>
          </a:r>
        </a:p>
      </dsp:txBody>
      <dsp:txXfrm>
        <a:off x="3787907" y="900416"/>
        <a:ext cx="1500566" cy="711777"/>
      </dsp:txXfrm>
    </dsp:sp>
    <dsp:sp modelId="{A9DB515F-C56D-B74D-94B2-EC58B67AE86F}">
      <dsp:nvSpPr>
        <dsp:cNvPr id="0" name=""/>
        <dsp:cNvSpPr/>
      </dsp:nvSpPr>
      <dsp:spPr>
        <a:xfrm>
          <a:off x="3749401" y="2582633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315711"/>
                <a:satOff val="-26388"/>
                <a:lumOff val="1531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315711"/>
                <a:satOff val="-26388"/>
                <a:lumOff val="1531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Calculate fitness</a:t>
          </a:r>
        </a:p>
      </dsp:txBody>
      <dsp:txXfrm>
        <a:off x="3787907" y="2621139"/>
        <a:ext cx="1500566" cy="711777"/>
      </dsp:txXfrm>
    </dsp:sp>
    <dsp:sp modelId="{9593F0EE-4B92-1D43-85D9-33AEFD90AA07}">
      <dsp:nvSpPr>
        <dsp:cNvPr id="0" name=""/>
        <dsp:cNvSpPr/>
      </dsp:nvSpPr>
      <dsp:spPr>
        <a:xfrm>
          <a:off x="2259210" y="3442995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473567"/>
                <a:satOff val="-39583"/>
                <a:lumOff val="2296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473567"/>
                <a:satOff val="-39583"/>
                <a:lumOff val="2296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Select fittest individuals</a:t>
          </a:r>
        </a:p>
      </dsp:txBody>
      <dsp:txXfrm>
        <a:off x="2297716" y="3481501"/>
        <a:ext cx="1500566" cy="711777"/>
      </dsp:txXfrm>
    </dsp:sp>
    <dsp:sp modelId="{47ACF8E5-8317-7547-9275-718DDBB9FF3F}">
      <dsp:nvSpPr>
        <dsp:cNvPr id="0" name=""/>
        <dsp:cNvSpPr/>
      </dsp:nvSpPr>
      <dsp:spPr>
        <a:xfrm>
          <a:off x="769020" y="2582633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631422"/>
                <a:satOff val="-52777"/>
                <a:lumOff val="3062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631422"/>
                <a:satOff val="-52777"/>
                <a:lumOff val="3062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Breed fittest to get new population </a:t>
          </a:r>
        </a:p>
      </dsp:txBody>
      <dsp:txXfrm>
        <a:off x="807526" y="2621139"/>
        <a:ext cx="1500566" cy="711777"/>
      </dsp:txXfrm>
    </dsp:sp>
    <dsp:sp modelId="{7D31BDB8-D880-D544-941F-E0A1088FC68A}">
      <dsp:nvSpPr>
        <dsp:cNvPr id="0" name=""/>
        <dsp:cNvSpPr/>
      </dsp:nvSpPr>
      <dsp:spPr>
        <a:xfrm>
          <a:off x="769020" y="861910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789278"/>
                <a:satOff val="-65971"/>
                <a:lumOff val="382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789278"/>
                <a:satOff val="-65971"/>
                <a:lumOff val="382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5. Introduce random mutations</a:t>
          </a:r>
        </a:p>
      </dsp:txBody>
      <dsp:txXfrm>
        <a:off x="807526" y="900416"/>
        <a:ext cx="1500566" cy="7117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79F57-6B65-5943-8DB1-53742BE024B2}">
      <dsp:nvSpPr>
        <dsp:cNvPr id="0" name=""/>
        <dsp:cNvSpPr/>
      </dsp:nvSpPr>
      <dsp:spPr>
        <a:xfrm>
          <a:off x="601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TF-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ChEA</a:t>
          </a:r>
          <a:r>
            <a:rPr lang="en-US" sz="1400" kern="1200" dirty="0"/>
            <a:t> (</a:t>
          </a:r>
          <a:r>
            <a:rPr lang="en-US" sz="1400" kern="1200" dirty="0" err="1"/>
            <a:t>ChIP</a:t>
          </a:r>
          <a:r>
            <a:rPr lang="en-US" sz="1400" kern="1200" dirty="0"/>
            <a:t> Enrichment Analysis)</a:t>
          </a:r>
        </a:p>
      </dsp:txBody>
      <dsp:txXfrm>
        <a:off x="40350" y="34338"/>
        <a:ext cx="3103714" cy="1103714"/>
      </dsp:txXfrm>
    </dsp:sp>
    <dsp:sp modelId="{62654A52-8820-F24E-A358-D5365EE70795}">
      <dsp:nvSpPr>
        <dsp:cNvPr id="0" name=""/>
        <dsp:cNvSpPr/>
      </dsp:nvSpPr>
      <dsp:spPr>
        <a:xfrm>
          <a:off x="3171270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71270" y="447172"/>
        <a:ext cx="510047" cy="293927"/>
      </dsp:txXfrm>
    </dsp:sp>
    <dsp:sp modelId="{D1E6DD0B-0109-8B44-A305-23CF89FF1318}">
      <dsp:nvSpPr>
        <dsp:cNvPr id="0" name=""/>
        <dsp:cNvSpPr/>
      </dsp:nvSpPr>
      <dsp:spPr>
        <a:xfrm>
          <a:off x="3968527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PPI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Network Construction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G2N</a:t>
          </a:r>
          <a:r>
            <a:rPr lang="en-US" sz="1400" kern="1200" dirty="0"/>
            <a:t> (Genes 2 Networks)</a:t>
          </a:r>
        </a:p>
      </dsp:txBody>
      <dsp:txXfrm>
        <a:off x="4002865" y="34338"/>
        <a:ext cx="3103714" cy="1103714"/>
      </dsp:txXfrm>
    </dsp:sp>
    <dsp:sp modelId="{B4B83A8E-2BFE-2948-A532-78B90AC74711}">
      <dsp:nvSpPr>
        <dsp:cNvPr id="0" name=""/>
        <dsp:cNvSpPr/>
      </dsp:nvSpPr>
      <dsp:spPr>
        <a:xfrm>
          <a:off x="7133785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33785" y="447172"/>
        <a:ext cx="510047" cy="293927"/>
      </dsp:txXfrm>
    </dsp:sp>
    <dsp:sp modelId="{65B2AED2-F756-114A-890E-0F243A6AF9C7}">
      <dsp:nvSpPr>
        <dsp:cNvPr id="0" name=""/>
        <dsp:cNvSpPr/>
      </dsp:nvSpPr>
      <dsp:spPr>
        <a:xfrm>
          <a:off x="793104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Kinase-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KEA</a:t>
          </a:r>
          <a:r>
            <a:rPr lang="en-US" sz="1400" kern="1200" dirty="0"/>
            <a:t> (Kinase Enrichment Analysis)</a:t>
          </a:r>
        </a:p>
      </dsp:txBody>
      <dsp:txXfrm>
        <a:off x="7965380" y="34338"/>
        <a:ext cx="3103714" cy="11037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79F57-6B65-5943-8DB1-53742BE024B2}">
      <dsp:nvSpPr>
        <dsp:cNvPr id="0" name=""/>
        <dsp:cNvSpPr/>
      </dsp:nvSpPr>
      <dsp:spPr>
        <a:xfrm>
          <a:off x="601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TF-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ChEA</a:t>
          </a:r>
          <a:r>
            <a:rPr lang="en-US" sz="1400" kern="1200" dirty="0"/>
            <a:t> (</a:t>
          </a:r>
          <a:r>
            <a:rPr lang="en-US" sz="1400" kern="1200" dirty="0" err="1"/>
            <a:t>ChIP</a:t>
          </a:r>
          <a:r>
            <a:rPr lang="en-US" sz="1400" kern="1200" dirty="0"/>
            <a:t> Enrichment Analysis)</a:t>
          </a:r>
        </a:p>
      </dsp:txBody>
      <dsp:txXfrm>
        <a:off x="40350" y="34338"/>
        <a:ext cx="3103714" cy="1103714"/>
      </dsp:txXfrm>
    </dsp:sp>
    <dsp:sp modelId="{62654A52-8820-F24E-A358-D5365EE70795}">
      <dsp:nvSpPr>
        <dsp:cNvPr id="0" name=""/>
        <dsp:cNvSpPr/>
      </dsp:nvSpPr>
      <dsp:spPr>
        <a:xfrm>
          <a:off x="3171270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71270" y="447172"/>
        <a:ext cx="510047" cy="293927"/>
      </dsp:txXfrm>
    </dsp:sp>
    <dsp:sp modelId="{D1E6DD0B-0109-8B44-A305-23CF89FF1318}">
      <dsp:nvSpPr>
        <dsp:cNvPr id="0" name=""/>
        <dsp:cNvSpPr/>
      </dsp:nvSpPr>
      <dsp:spPr>
        <a:xfrm>
          <a:off x="3968527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PPI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Network Construction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G2N</a:t>
          </a:r>
          <a:r>
            <a:rPr lang="en-US" sz="1400" kern="1200" dirty="0"/>
            <a:t> (Genes2Networks)</a:t>
          </a:r>
        </a:p>
      </dsp:txBody>
      <dsp:txXfrm>
        <a:off x="4002865" y="34338"/>
        <a:ext cx="3103714" cy="1103714"/>
      </dsp:txXfrm>
    </dsp:sp>
    <dsp:sp modelId="{B4B83A8E-2BFE-2948-A532-78B90AC74711}">
      <dsp:nvSpPr>
        <dsp:cNvPr id="0" name=""/>
        <dsp:cNvSpPr/>
      </dsp:nvSpPr>
      <dsp:spPr>
        <a:xfrm>
          <a:off x="7133785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33785" y="447172"/>
        <a:ext cx="510047" cy="293927"/>
      </dsp:txXfrm>
    </dsp:sp>
    <dsp:sp modelId="{65B2AED2-F756-114A-890E-0F243A6AF9C7}">
      <dsp:nvSpPr>
        <dsp:cNvPr id="0" name=""/>
        <dsp:cNvSpPr/>
      </dsp:nvSpPr>
      <dsp:spPr>
        <a:xfrm>
          <a:off x="793104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Kinase-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KEA</a:t>
          </a:r>
          <a:r>
            <a:rPr lang="en-US" sz="1400" kern="1200" dirty="0"/>
            <a:t> (Kinase Enrichment Analysis)</a:t>
          </a:r>
        </a:p>
      </dsp:txBody>
      <dsp:txXfrm>
        <a:off x="7965380" y="34338"/>
        <a:ext cx="3103714" cy="11037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79F57-6B65-5943-8DB1-53742BE024B2}">
      <dsp:nvSpPr>
        <dsp:cNvPr id="0" name=""/>
        <dsp:cNvSpPr/>
      </dsp:nvSpPr>
      <dsp:spPr>
        <a:xfrm>
          <a:off x="601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TF-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ChEA</a:t>
          </a:r>
          <a:r>
            <a:rPr lang="en-US" sz="1400" kern="1200" dirty="0"/>
            <a:t> (</a:t>
          </a:r>
          <a:r>
            <a:rPr lang="en-US" sz="1400" kern="1200" dirty="0" err="1"/>
            <a:t>ChIP</a:t>
          </a:r>
          <a:r>
            <a:rPr lang="en-US" sz="1400" kern="1200" dirty="0"/>
            <a:t> Enrichment Analysis)</a:t>
          </a:r>
        </a:p>
      </dsp:txBody>
      <dsp:txXfrm>
        <a:off x="40350" y="34338"/>
        <a:ext cx="3103714" cy="1103714"/>
      </dsp:txXfrm>
    </dsp:sp>
    <dsp:sp modelId="{62654A52-8820-F24E-A358-D5365EE70795}">
      <dsp:nvSpPr>
        <dsp:cNvPr id="0" name=""/>
        <dsp:cNvSpPr/>
      </dsp:nvSpPr>
      <dsp:spPr>
        <a:xfrm>
          <a:off x="3171270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71270" y="447172"/>
        <a:ext cx="510047" cy="293927"/>
      </dsp:txXfrm>
    </dsp:sp>
    <dsp:sp modelId="{D1E6DD0B-0109-8B44-A305-23CF89FF1318}">
      <dsp:nvSpPr>
        <dsp:cNvPr id="0" name=""/>
        <dsp:cNvSpPr/>
      </dsp:nvSpPr>
      <dsp:spPr>
        <a:xfrm>
          <a:off x="3968527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PPI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Network Construction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G2N</a:t>
          </a:r>
          <a:r>
            <a:rPr lang="en-US" sz="1400" kern="1200" dirty="0"/>
            <a:t> (Genes 2 Networks)</a:t>
          </a:r>
        </a:p>
      </dsp:txBody>
      <dsp:txXfrm>
        <a:off x="4002865" y="34338"/>
        <a:ext cx="3103714" cy="1103714"/>
      </dsp:txXfrm>
    </dsp:sp>
    <dsp:sp modelId="{B4B83A8E-2BFE-2948-A532-78B90AC74711}">
      <dsp:nvSpPr>
        <dsp:cNvPr id="0" name=""/>
        <dsp:cNvSpPr/>
      </dsp:nvSpPr>
      <dsp:spPr>
        <a:xfrm>
          <a:off x="7133785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33785" y="447172"/>
        <a:ext cx="510047" cy="293927"/>
      </dsp:txXfrm>
    </dsp:sp>
    <dsp:sp modelId="{65B2AED2-F756-114A-890E-0F243A6AF9C7}">
      <dsp:nvSpPr>
        <dsp:cNvPr id="0" name=""/>
        <dsp:cNvSpPr/>
      </dsp:nvSpPr>
      <dsp:spPr>
        <a:xfrm>
          <a:off x="793104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Kinase-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KEA</a:t>
          </a:r>
          <a:r>
            <a:rPr lang="en-US" sz="1400" kern="1200" dirty="0"/>
            <a:t> (Kinase Enrichment Analysis)</a:t>
          </a:r>
        </a:p>
      </dsp:txBody>
      <dsp:txXfrm>
        <a:off x="7965380" y="34338"/>
        <a:ext cx="3103714" cy="110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106E6-E59A-5B4C-9B50-90147B65272B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9993-BC82-9442-83A9-7746B6A33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1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9993-BC82-9442-83A9-7746B6A335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59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9993-BC82-9442-83A9-7746B6A335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9993-BC82-9442-83A9-7746B6A335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03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9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2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1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640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2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8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1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0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5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5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0280" y="1258572"/>
            <a:ext cx="9448800" cy="2308969"/>
          </a:xfrm>
          <a:ln cap="sq">
            <a:solidFill>
              <a:srgbClr val="00B0F0"/>
            </a:solidFill>
            <a:bevel/>
          </a:ln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Learning X2k:</a:t>
            </a:r>
            <a:br>
              <a:rPr lang="en-US" sz="4000" dirty="0"/>
            </a:b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Parameter optimization via genetic algorithms to Calibrate the Expression2Kinases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0280" y="3650264"/>
            <a:ext cx="9951720" cy="10393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Brian M. Schilder</a:t>
            </a:r>
            <a:r>
              <a:rPr lang="en-US" baseline="30000" dirty="0"/>
              <a:t>1</a:t>
            </a:r>
            <a:r>
              <a:rPr lang="en-US" dirty="0"/>
              <a:t>, Alexander Lachmann</a:t>
            </a:r>
            <a:r>
              <a:rPr lang="en-US" baseline="30000" dirty="0"/>
              <a:t>1</a:t>
            </a:r>
            <a:r>
              <a:rPr lang="en-US" dirty="0"/>
              <a:t>, Maxim Kuleshov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Avi</a:t>
            </a:r>
            <a:r>
              <a:rPr lang="en-US" dirty="0"/>
              <a:t> Ma’ayan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1. Big Data to Knowledge (BD2K) Library of Network-based Cellular Signatures (LINCS) Data Coordination and Integration Center (DCIC), Mount Sinai Center for Bioinformatics, Department of Pharmacological, Icahn School of Medicine at Mount Sinai, New York, NY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65" y="4610589"/>
            <a:ext cx="3888443" cy="7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94529"/>
            <a:ext cx="10820400" cy="292415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Test whether X2K can consistently recover kinases from kinase perturbation experiment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which parameters produce the best results (most commonly predict the target kinase)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1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481732" cy="2801935"/>
          </a:xfrm>
          <a:prstGeom prst="roundRect">
            <a:avLst/>
          </a:prstGeom>
          <a:gradFill>
            <a:gsLst>
              <a:gs pos="0">
                <a:schemeClr val="bg1">
                  <a:alpha val="0"/>
                  <a:lumMod val="50000"/>
                  <a:lumOff val="50000"/>
                </a:schemeClr>
              </a:gs>
              <a:gs pos="77000">
                <a:srgbClr val="A27CBF"/>
              </a:gs>
              <a:gs pos="55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304800" dist="50800" dir="5400000" sx="1000" sy="1000" algn="ctr" rotWithShape="0">
              <a:schemeClr val="bg1">
                <a:alpha val="43000"/>
              </a:schemeClr>
            </a:outerShdw>
            <a:softEdge rad="2413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>
                <a:effectLst>
                  <a:glow>
                    <a:schemeClr val="accent1">
                      <a:alpha val="50000"/>
                    </a:schemeClr>
                  </a:glow>
                  <a:outerShdw dist="50800" dir="5400000" algn="ctr" rotWithShape="0">
                    <a:srgbClr val="000000">
                      <a:alpha val="43137"/>
                    </a:srgbClr>
                  </a:outerShdw>
                  <a:reflection blurRad="25400" stA="45000" endPos="40000" dir="5400000" sy="-100000" algn="bl" rotWithShape="0"/>
                </a:effectLst>
              </a:rPr>
              <a:t>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5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 (GA)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9923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Efficiently identify the best combination of parameters (coded as binary strings) by searching the fitness landscape</a:t>
            </a:r>
          </a:p>
          <a:p>
            <a:r>
              <a:rPr lang="en-US" dirty="0"/>
              <a:t>Create population =&gt; select the fittest =&gt; breed a new population =&gt; random mutations =&gt; Repeat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" y="3439926"/>
            <a:ext cx="6076576" cy="341807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26141" y="3953435"/>
            <a:ext cx="0" cy="105202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6177" y="4007224"/>
            <a:ext cx="461665" cy="10520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Fitness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5800" y="5059250"/>
            <a:ext cx="1842247" cy="108605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7237027">
            <a:off x="1205716" y="4568100"/>
            <a:ext cx="461665" cy="22634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Genotype space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037890" y="5346711"/>
            <a:ext cx="2345723" cy="79859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4279334">
            <a:off x="3946570" y="4821640"/>
            <a:ext cx="461665" cy="21687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/>
              <a:t>Genotype space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8141"/>
            <a:ext cx="6096000" cy="268986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3092824"/>
            <a:ext cx="6096000" cy="3765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104872" y="3092824"/>
            <a:ext cx="6087128" cy="3765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0178427" y="3132718"/>
            <a:ext cx="1899022" cy="1089658"/>
          </a:xfrm>
          <a:prstGeom prst="wedgeEllipseCallout">
            <a:avLst>
              <a:gd name="adj1" fmla="val -18715"/>
              <a:gd name="adj2" fmla="val 9481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Barry?....</a:t>
            </a:r>
          </a:p>
          <a:p>
            <a:pPr algn="ctr">
              <a:lnSpc>
                <a:spcPct val="150000"/>
              </a:lnSpc>
            </a:pPr>
            <a:r>
              <a:rPr lang="en-US" i="1" dirty="0"/>
              <a:t>Barry?!?!?!</a:t>
            </a:r>
          </a:p>
        </p:txBody>
      </p:sp>
    </p:spTree>
    <p:extLst>
      <p:ext uri="{BB962C8B-B14F-4D97-AF65-F5344CB8AC3E}">
        <p14:creationId xmlns:p14="http://schemas.microsoft.com/office/powerpoint/2010/main" val="40208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2823660" y="3566160"/>
            <a:ext cx="1754687" cy="1844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  <a:p>
            <a:pPr algn="ctr"/>
            <a:r>
              <a:rPr lang="en-US" sz="1400" dirty="0"/>
              <a:t>Repeat until average fitness reaches maximum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X2K Genetic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2280" y="1918753"/>
            <a:ext cx="4693920" cy="4687259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Steps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random initial population of parameter combinations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X2K pipeline on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Calculates fitness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fittest individuals and breed new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Introduce random mutations to prevent getting stuck at sub-optimal answer</a:t>
            </a:r>
          </a:p>
          <a:p>
            <a:pPr marL="0" indent="0">
              <a:buNone/>
            </a:pPr>
            <a:r>
              <a:rPr lang="en-US" b="1" dirty="0"/>
              <a:t>Settings</a:t>
            </a:r>
          </a:p>
          <a:p>
            <a:pPr lvl="1"/>
            <a:r>
              <a:rPr lang="en-US" dirty="0"/>
              <a:t>Generations: 50</a:t>
            </a:r>
          </a:p>
          <a:p>
            <a:pPr lvl="1"/>
            <a:r>
              <a:rPr lang="en-US" dirty="0"/>
              <a:t>Population Size: 100/generation</a:t>
            </a:r>
          </a:p>
          <a:p>
            <a:pPr lvl="1"/>
            <a:r>
              <a:rPr lang="en-US" dirty="0"/>
              <a:t>Crossover points: 4</a:t>
            </a:r>
          </a:p>
          <a:p>
            <a:pPr lvl="1"/>
            <a:r>
              <a:rPr lang="en-US" dirty="0"/>
              <a:t>Random mutation rate: 0.01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29185646"/>
              </p:ext>
            </p:extLst>
          </p:nvPr>
        </p:nvGraphicFramePr>
        <p:xfrm>
          <a:off x="662940" y="2372680"/>
          <a:ext cx="6096000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3492951" y="1967828"/>
            <a:ext cx="419175" cy="321603"/>
            <a:chOff x="3373804" y="341016"/>
            <a:chExt cx="419175" cy="490356"/>
          </a:xfrm>
        </p:grpSpPr>
        <p:sp>
          <p:nvSpPr>
            <p:cNvPr id="11" name="Right Arrow 10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sp>
        <p:sp>
          <p:nvSpPr>
            <p:cNvPr id="12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34" y="498612"/>
            <a:ext cx="1853562" cy="14201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24653" y="198939"/>
            <a:ext cx="2457724" cy="307777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i="1" dirty="0"/>
              <a:t>Random Initial </a:t>
            </a:r>
            <a:r>
              <a:rPr lang="en-US" sz="1400" i="1"/>
              <a:t>Population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90001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2823660" y="3566160"/>
            <a:ext cx="1754687" cy="1844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  <a:p>
            <a:pPr algn="ctr"/>
            <a:r>
              <a:rPr lang="en-US" sz="1400" dirty="0"/>
              <a:t>Repeat until average fitness reaches maximum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X2K Genetic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2280" y="1918753"/>
            <a:ext cx="4693920" cy="4687259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Steps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random initial population of parameter combinations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X2K pipeline on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Calculates fitness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fittest individuals and breed new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Introduce random mutations to prevent getting stuck at sub-optimal answer</a:t>
            </a:r>
          </a:p>
          <a:p>
            <a:pPr marL="0" indent="0">
              <a:buNone/>
            </a:pPr>
            <a:r>
              <a:rPr lang="en-US" b="1" dirty="0"/>
              <a:t>Settings</a:t>
            </a:r>
          </a:p>
          <a:p>
            <a:pPr lvl="1"/>
            <a:r>
              <a:rPr lang="en-US" dirty="0"/>
              <a:t>Generations: 50</a:t>
            </a:r>
          </a:p>
          <a:p>
            <a:pPr lvl="1"/>
            <a:r>
              <a:rPr lang="en-US" dirty="0"/>
              <a:t>Population Size: 100/generation</a:t>
            </a:r>
          </a:p>
          <a:p>
            <a:pPr lvl="1"/>
            <a:r>
              <a:rPr lang="en-US" dirty="0"/>
              <a:t>Crossover points: 4</a:t>
            </a:r>
          </a:p>
          <a:p>
            <a:pPr lvl="1"/>
            <a:r>
              <a:rPr lang="en-US" dirty="0"/>
              <a:t>Random mutation rate: 0.01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34366297"/>
              </p:ext>
            </p:extLst>
          </p:nvPr>
        </p:nvGraphicFramePr>
        <p:xfrm>
          <a:off x="662940" y="2372680"/>
          <a:ext cx="6096000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3492951" y="1967828"/>
            <a:ext cx="419175" cy="321603"/>
            <a:chOff x="3373804" y="341016"/>
            <a:chExt cx="419175" cy="490356"/>
          </a:xfrm>
        </p:grpSpPr>
        <p:sp>
          <p:nvSpPr>
            <p:cNvPr id="11" name="Right Arrow 10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sp>
        <p:sp>
          <p:nvSpPr>
            <p:cNvPr id="12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34" y="498612"/>
            <a:ext cx="1853562" cy="14201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24653" y="198939"/>
            <a:ext cx="2457724" cy="307777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i="1" dirty="0"/>
              <a:t>Random Initial Population </a:t>
            </a:r>
          </a:p>
        </p:txBody>
      </p:sp>
    </p:spTree>
    <p:extLst>
      <p:ext uri="{BB962C8B-B14F-4D97-AF65-F5344CB8AC3E}">
        <p14:creationId xmlns:p14="http://schemas.microsoft.com/office/powerpoint/2010/main" val="159566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X2K: Assessing fitness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determine which parameters combinations are best at recovering kinase targets?</a:t>
            </a:r>
          </a:p>
          <a:p>
            <a:r>
              <a:rPr lang="en-US" b="1" i="1" dirty="0"/>
              <a:t>Validation Datasets: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/>
              <a:t>Gene Expression Omnibus (GEO): </a:t>
            </a:r>
            <a:r>
              <a:rPr lang="en-US" dirty="0"/>
              <a:t>Kinase perturbation experiments (n=259).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/>
              <a:t>LINCS L1000: </a:t>
            </a:r>
            <a:r>
              <a:rPr lang="en-US" dirty="0"/>
              <a:t>Kinase-inhibitor drug perturbation experiments with(n=XXXX).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err="1"/>
              <a:t>iPTMnet</a:t>
            </a:r>
            <a:r>
              <a:rPr lang="en-US" dirty="0"/>
              <a:t>: Kinase perturbation experiments (n=XXXX).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err="1"/>
              <a:t>KinomeScan</a:t>
            </a:r>
            <a:r>
              <a:rPr lang="en-US" dirty="0"/>
              <a:t>: Kinase perturbation experiments (n=XXX).</a:t>
            </a:r>
          </a:p>
          <a:p>
            <a:r>
              <a:rPr lang="en-US" b="1" i="1" dirty="0"/>
              <a:t>Fitness function:</a:t>
            </a:r>
          </a:p>
          <a:p>
            <a:pPr lvl="1"/>
            <a:r>
              <a:rPr lang="en-US" dirty="0"/>
              <a:t>The % of experiments in which the known perturbed kinase was recovered, weighted by the perturbed kinase’s ranking in the significance-ordered output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2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481732" cy="2801935"/>
          </a:xfrm>
          <a:prstGeom prst="roundRect">
            <a:avLst/>
          </a:prstGeom>
          <a:gradFill>
            <a:gsLst>
              <a:gs pos="0">
                <a:schemeClr val="bg1">
                  <a:alpha val="0"/>
                  <a:lumMod val="50000"/>
                  <a:lumOff val="50000"/>
                </a:schemeClr>
              </a:gs>
              <a:gs pos="77000">
                <a:srgbClr val="A27CBF"/>
              </a:gs>
              <a:gs pos="55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304800" dist="50800" dir="5400000" sx="1000" sy="1000" algn="ctr" rotWithShape="0">
              <a:schemeClr val="bg1">
                <a:alpha val="43000"/>
              </a:schemeClr>
            </a:outerShdw>
            <a:softEdge rad="2413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>
                <a:effectLst>
                  <a:glow>
                    <a:schemeClr val="accent1">
                      <a:alpha val="50000"/>
                    </a:schemeClr>
                  </a:glow>
                  <a:outerShdw dist="50800" dir="5400000" algn="ctr" rotWithShape="0">
                    <a:srgbClr val="000000">
                      <a:alpha val="43137"/>
                    </a:srgbClr>
                  </a:outerShdw>
                  <a:reflection blurRad="25400" stA="45000" endPos="40000" dir="5400000" sy="-100000" algn="bl" rotWithShape="0"/>
                </a:effectLst>
              </a:rPr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782922"/>
            <a:ext cx="4962916" cy="1829522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Stabilized after ~5 generations</a:t>
            </a:r>
          </a:p>
          <a:p>
            <a:pPr lvl="1"/>
            <a:r>
              <a:rPr lang="en-US" dirty="0"/>
              <a:t>Average fitness stabilized at ~22%</a:t>
            </a:r>
          </a:p>
          <a:p>
            <a:pPr lvl="1"/>
            <a:r>
              <a:rPr lang="en-US" dirty="0"/>
              <a:t>Peak fitness = 24.81% of kinases recovered</a:t>
            </a:r>
          </a:p>
          <a:p>
            <a:pPr lvl="1"/>
            <a:r>
              <a:rPr lang="en-US" dirty="0"/>
              <a:t>Average PPI size = 477 proteins</a:t>
            </a:r>
          </a:p>
          <a:p>
            <a:pPr lvl="1"/>
            <a:r>
              <a:rPr lang="en-US" dirty="0"/>
              <a:t>All parameters except </a:t>
            </a:r>
            <a:r>
              <a:rPr lang="en-US" dirty="0" err="1"/>
              <a:t>Kinase_interactome</a:t>
            </a:r>
            <a:r>
              <a:rPr lang="en-US" dirty="0"/>
              <a:t> and </a:t>
            </a:r>
            <a:r>
              <a:rPr lang="en-US" dirty="0" err="1"/>
              <a:t>TF_background</a:t>
            </a:r>
            <a:r>
              <a:rPr lang="en-US" dirty="0"/>
              <a:t> has a significant impact on fitness.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23086"/>
          <a:stretch/>
        </p:blipFill>
        <p:spPr>
          <a:xfrm>
            <a:off x="167922" y="0"/>
            <a:ext cx="703297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464" y="324108"/>
            <a:ext cx="4752622" cy="129302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81074" y="1238236"/>
            <a:ext cx="4711012" cy="438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>
                <a:solidFill>
                  <a:schemeClr val="accent1"/>
                </a:solidFill>
              </a:rPr>
              <a:t>I. </a:t>
            </a:r>
            <a:r>
              <a:rPr lang="en-US" b="1" i="1" dirty="0">
                <a:solidFill>
                  <a:schemeClr val="accent1"/>
                </a:solidFill>
              </a:rPr>
              <a:t>GEO</a:t>
            </a:r>
            <a:r>
              <a:rPr lang="en-US" i="1" dirty="0">
                <a:solidFill>
                  <a:schemeClr val="accent1"/>
                </a:solidFill>
              </a:rPr>
              <a:t> Validation Data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45" y="3587218"/>
            <a:ext cx="4592480" cy="32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782922"/>
            <a:ext cx="4962916" cy="5075078"/>
          </a:xfrm>
        </p:spPr>
        <p:txBody>
          <a:bodyPr>
            <a:normAutofit/>
          </a:bodyPr>
          <a:lstStyle/>
          <a:p>
            <a:r>
              <a:rPr lang="en-US" i="1" dirty="0"/>
              <a:t>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Stabilized after ~5 generations</a:t>
            </a:r>
          </a:p>
          <a:p>
            <a:pPr lvl="1"/>
            <a:r>
              <a:rPr lang="en-US" dirty="0"/>
              <a:t>Average fitness stabilized at ~22%</a:t>
            </a:r>
          </a:p>
          <a:p>
            <a:pPr lvl="1"/>
            <a:r>
              <a:rPr lang="en-US" dirty="0"/>
              <a:t>Peak fitness = 24.81% of kinases recovered</a:t>
            </a:r>
          </a:p>
          <a:p>
            <a:pPr lvl="1"/>
            <a:r>
              <a:rPr lang="en-US" dirty="0"/>
              <a:t>Average PPI size = 477 proteins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464" y="324108"/>
            <a:ext cx="4752622" cy="129302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81074" y="1238236"/>
            <a:ext cx="4711012" cy="438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>
                <a:solidFill>
                  <a:schemeClr val="accent1"/>
                </a:solidFill>
              </a:rPr>
              <a:t>II. </a:t>
            </a:r>
            <a:r>
              <a:rPr lang="en-US" b="1" i="1" dirty="0" err="1">
                <a:solidFill>
                  <a:schemeClr val="accent1"/>
                </a:solidFill>
              </a:rPr>
              <a:t>iPTMnet</a:t>
            </a:r>
            <a:r>
              <a:rPr lang="en-US" i="1" dirty="0">
                <a:solidFill>
                  <a:schemeClr val="accent1"/>
                </a:solidFill>
              </a:rPr>
              <a:t> Validation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5867" y="360115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PLACE HOLDER SLIDE</a:t>
            </a:r>
          </a:p>
        </p:txBody>
      </p:sp>
    </p:spTree>
    <p:extLst>
      <p:ext uri="{BB962C8B-B14F-4D97-AF65-F5344CB8AC3E}">
        <p14:creationId xmlns:p14="http://schemas.microsoft.com/office/powerpoint/2010/main" val="28014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782922"/>
            <a:ext cx="4962916" cy="5075078"/>
          </a:xfrm>
        </p:spPr>
        <p:txBody>
          <a:bodyPr>
            <a:normAutofit/>
          </a:bodyPr>
          <a:lstStyle/>
          <a:p>
            <a:r>
              <a:rPr lang="en-US" i="1" dirty="0"/>
              <a:t>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Stabilized after ~5 generations</a:t>
            </a:r>
          </a:p>
          <a:p>
            <a:pPr lvl="1"/>
            <a:r>
              <a:rPr lang="en-US" dirty="0"/>
              <a:t>Average fitness stabilized at ~22%</a:t>
            </a:r>
          </a:p>
          <a:p>
            <a:pPr lvl="1"/>
            <a:r>
              <a:rPr lang="en-US" dirty="0"/>
              <a:t>Peak fitness = 24.81% of kinases recovered</a:t>
            </a:r>
          </a:p>
          <a:p>
            <a:pPr lvl="1"/>
            <a:r>
              <a:rPr lang="en-US" dirty="0"/>
              <a:t>Average PPI size = 477 proteins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464" y="324108"/>
            <a:ext cx="4752622" cy="129302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81074" y="1238236"/>
            <a:ext cx="4711012" cy="438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>
                <a:solidFill>
                  <a:schemeClr val="accent1"/>
                </a:solidFill>
              </a:rPr>
              <a:t>III. </a:t>
            </a:r>
            <a:r>
              <a:rPr lang="en-US" b="1" i="1" dirty="0">
                <a:solidFill>
                  <a:schemeClr val="accent1"/>
                </a:solidFill>
              </a:rPr>
              <a:t>LINCS L1000 </a:t>
            </a:r>
            <a:r>
              <a:rPr lang="en-US" b="1" i="1" dirty="0" err="1">
                <a:solidFill>
                  <a:schemeClr val="accent1"/>
                </a:solidFill>
              </a:rPr>
              <a:t>Chem</a:t>
            </a:r>
            <a:r>
              <a:rPr lang="en-US" i="1" dirty="0">
                <a:solidFill>
                  <a:schemeClr val="accent1"/>
                </a:solidFill>
              </a:rPr>
              <a:t> Validation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5867" y="360115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PLACE HOLDER SLIDE</a:t>
            </a:r>
          </a:p>
        </p:txBody>
      </p:sp>
    </p:spTree>
    <p:extLst>
      <p:ext uri="{BB962C8B-B14F-4D97-AF65-F5344CB8AC3E}">
        <p14:creationId xmlns:p14="http://schemas.microsoft.com/office/powerpoint/2010/main" val="163320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13" y="1541124"/>
            <a:ext cx="11681716" cy="5316875"/>
          </a:xfrm>
        </p:spPr>
        <p:txBody>
          <a:bodyPr anchor="t">
            <a:normAutofit fontScale="70000" lnSpcReduction="20000"/>
          </a:bodyPr>
          <a:lstStyle/>
          <a:p>
            <a:r>
              <a:rPr lang="en-US" b="1" u="sng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X2K introduction</a:t>
            </a:r>
          </a:p>
          <a:p>
            <a:pPr lvl="1"/>
            <a:r>
              <a:rPr lang="en-US" dirty="0"/>
              <a:t>Previous results</a:t>
            </a:r>
          </a:p>
          <a:p>
            <a:pPr lvl="1"/>
            <a:r>
              <a:rPr lang="en-US" dirty="0"/>
              <a:t>Goals</a:t>
            </a:r>
          </a:p>
          <a:p>
            <a:r>
              <a:rPr lang="en-US" b="1" u="sng" dirty="0"/>
              <a:t>Methods</a:t>
            </a:r>
          </a:p>
          <a:p>
            <a:pPr lvl="1"/>
            <a:r>
              <a:rPr lang="en-US" dirty="0"/>
              <a:t>Updated databases/parameters</a:t>
            </a:r>
          </a:p>
          <a:p>
            <a:pPr lvl="2"/>
            <a:r>
              <a:rPr lang="en-US" dirty="0" err="1"/>
              <a:t>ChEA</a:t>
            </a:r>
            <a:r>
              <a:rPr lang="en-US" dirty="0"/>
              <a:t> (1, 2, 3)</a:t>
            </a:r>
          </a:p>
          <a:p>
            <a:pPr lvl="2"/>
            <a:r>
              <a:rPr lang="en-US" dirty="0"/>
              <a:t>G2N (1, 2, 3)</a:t>
            </a:r>
          </a:p>
          <a:p>
            <a:pPr lvl="2"/>
            <a:r>
              <a:rPr lang="en-US" dirty="0"/>
              <a:t>KEA (1, 2, 3)</a:t>
            </a:r>
          </a:p>
          <a:p>
            <a:pPr lvl="1"/>
            <a:r>
              <a:rPr lang="en-US" dirty="0"/>
              <a:t>How to determine which parameters/databases are best for consistently recovering kinase targets?</a:t>
            </a:r>
          </a:p>
          <a:p>
            <a:pPr lvl="1"/>
            <a:r>
              <a:rPr lang="en-US" dirty="0"/>
              <a:t>Validation</a:t>
            </a:r>
          </a:p>
          <a:p>
            <a:pPr lvl="2"/>
            <a:r>
              <a:rPr lang="en-US" dirty="0"/>
              <a:t>Genetic Algorithm (optimization method; explain steps)</a:t>
            </a:r>
          </a:p>
          <a:p>
            <a:pPr lvl="3"/>
            <a:r>
              <a:rPr lang="en-US" dirty="0"/>
              <a:t>GA Parameters used</a:t>
            </a:r>
          </a:p>
          <a:p>
            <a:pPr lvl="2"/>
            <a:r>
              <a:rPr lang="en-US" dirty="0"/>
              <a:t>Fitness: Defined as, percentage of correctly recovered kinase targets (using X validation database(s))</a:t>
            </a:r>
          </a:p>
          <a:p>
            <a:r>
              <a:rPr lang="en-US" b="1" u="sng" dirty="0"/>
              <a:t>Results</a:t>
            </a:r>
          </a:p>
          <a:p>
            <a:pPr lvl="1"/>
            <a:r>
              <a:rPr lang="en-US" dirty="0"/>
              <a:t>This set of X2K pipeline databases/parameters work best</a:t>
            </a:r>
          </a:p>
          <a:p>
            <a:pPr lvl="1"/>
            <a:r>
              <a:rPr lang="en-US" dirty="0"/>
              <a:t>Insights as to why this is the case</a:t>
            </a:r>
          </a:p>
          <a:p>
            <a:pPr lvl="1"/>
            <a:r>
              <a:rPr lang="en-US" dirty="0"/>
              <a:t>Give real-world example with real gene set</a:t>
            </a:r>
          </a:p>
          <a:p>
            <a:r>
              <a:rPr lang="en-US" b="1" u="sng" dirty="0"/>
              <a:t>Conclusions</a:t>
            </a:r>
          </a:p>
          <a:p>
            <a:pPr lvl="1"/>
            <a:r>
              <a:rPr lang="en-US" dirty="0"/>
              <a:t>It works</a:t>
            </a:r>
          </a:p>
          <a:p>
            <a:pPr lvl="1"/>
            <a:r>
              <a:rPr lang="en-US" dirty="0"/>
              <a:t>Future directions</a:t>
            </a:r>
          </a:p>
          <a:p>
            <a:r>
              <a:rPr lang="en-US" b="1" u="sng" dirty="0"/>
              <a:t>References, Funding &amp; Acknowledgements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782922"/>
            <a:ext cx="4962916" cy="5075078"/>
          </a:xfrm>
        </p:spPr>
        <p:txBody>
          <a:bodyPr>
            <a:normAutofit/>
          </a:bodyPr>
          <a:lstStyle/>
          <a:p>
            <a:r>
              <a:rPr lang="en-US" i="1" dirty="0"/>
              <a:t>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Stabilized after ~5 generations</a:t>
            </a:r>
          </a:p>
          <a:p>
            <a:pPr lvl="1"/>
            <a:r>
              <a:rPr lang="en-US" dirty="0"/>
              <a:t>Average fitness stabilized at ~22%</a:t>
            </a:r>
          </a:p>
          <a:p>
            <a:pPr lvl="1"/>
            <a:r>
              <a:rPr lang="en-US" dirty="0"/>
              <a:t>Peak fitness = 24.81% of kinases recovered</a:t>
            </a:r>
          </a:p>
          <a:p>
            <a:pPr lvl="1"/>
            <a:r>
              <a:rPr lang="en-US" dirty="0"/>
              <a:t>Average PPI size = 477 proteins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464" y="324108"/>
            <a:ext cx="4752622" cy="129302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81074" y="1238236"/>
            <a:ext cx="4711012" cy="438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>
                <a:solidFill>
                  <a:schemeClr val="accent1"/>
                </a:solidFill>
              </a:rPr>
              <a:t>IV. </a:t>
            </a:r>
            <a:r>
              <a:rPr lang="en-US" b="1" i="1" dirty="0">
                <a:solidFill>
                  <a:schemeClr val="accent1"/>
                </a:solidFill>
              </a:rPr>
              <a:t>LINCS </a:t>
            </a:r>
            <a:r>
              <a:rPr lang="en-US" b="1" i="1" dirty="0" err="1">
                <a:solidFill>
                  <a:schemeClr val="accent1"/>
                </a:solidFill>
              </a:rPr>
              <a:t>KinomeScan</a:t>
            </a:r>
            <a:r>
              <a:rPr lang="en-US" i="1" dirty="0">
                <a:solidFill>
                  <a:schemeClr val="accent1"/>
                </a:solidFill>
              </a:rPr>
              <a:t> Validation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5867" y="360115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PLACE HOLDER SLIDE</a:t>
            </a:r>
          </a:p>
        </p:txBody>
      </p:sp>
    </p:spTree>
    <p:extLst>
      <p:ext uri="{BB962C8B-B14F-4D97-AF65-F5344CB8AC3E}">
        <p14:creationId xmlns:p14="http://schemas.microsoft.com/office/powerpoint/2010/main" val="29279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X2k Parameters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49283"/>
              </p:ext>
            </p:extLst>
          </p:nvPr>
        </p:nvGraphicFramePr>
        <p:xfrm>
          <a:off x="276095" y="3245068"/>
          <a:ext cx="3161212" cy="30938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</a:t>
                      </a:r>
                      <a:r>
                        <a:rPr lang="en-US" sz="1200" baseline="0" dirty="0"/>
                        <a:t> Choices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TF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Odds</a:t>
                      </a:r>
                      <a:r>
                        <a:rPr lang="en-US" sz="1200" baseline="0" dirty="0"/>
                        <a:t> R</a:t>
                      </a:r>
                      <a:r>
                        <a:rPr lang="en-US" sz="1200" dirty="0"/>
                        <a:t>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Human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TF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Transfac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Mouse-ARCHS3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Top</a:t>
                      </a:r>
                      <a:r>
                        <a:rPr lang="en-US" sz="1200" baseline="0" dirty="0"/>
                        <a:t> TFs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207041"/>
              </p:ext>
            </p:extLst>
          </p:nvPr>
        </p:nvGraphicFramePr>
        <p:xfrm>
          <a:off x="4250212" y="3245068"/>
          <a:ext cx="3161212" cy="20678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1836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</a:t>
                      </a:r>
                      <a:r>
                        <a:rPr lang="en-US" sz="1200" baseline="0" dirty="0"/>
                        <a:t> Choices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200" dirty="0"/>
                        <a:t>PPI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BIOCARTA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FIGEYS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HPRD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INNATEDB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200" dirty="0"/>
                        <a:t>PPI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812862"/>
              </p:ext>
            </p:extLst>
          </p:nvPr>
        </p:nvGraphicFramePr>
        <p:xfrm>
          <a:off x="8224329" y="3245068"/>
          <a:ext cx="3161212" cy="26028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</a:t>
                      </a:r>
                      <a:r>
                        <a:rPr lang="en-US" sz="1200" baseline="0" dirty="0"/>
                        <a:t> Choices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Combined</a:t>
                      </a:r>
                      <a:r>
                        <a:rPr lang="en-US" sz="1200" baseline="0" dirty="0"/>
                        <a:t> score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Mouse-ARCHS4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Interactome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i="1" baseline="0" dirty="0"/>
                        <a:t>Top Kinases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i="1" dirty="0"/>
                        <a:t>Held</a:t>
                      </a:r>
                      <a:r>
                        <a:rPr lang="en-US" sz="1200" i="1" baseline="0" dirty="0"/>
                        <a:t> constant at 20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039940183"/>
              </p:ext>
            </p:extLst>
          </p:nvPr>
        </p:nvGraphicFramePr>
        <p:xfrm>
          <a:off x="276095" y="1923517"/>
          <a:ext cx="11109446" cy="11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9" y="1979832"/>
            <a:ext cx="728182" cy="564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7" y="2015774"/>
            <a:ext cx="728182" cy="5643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00" y="1991961"/>
            <a:ext cx="751008" cy="3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3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X2k Parameters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24545"/>
              </p:ext>
            </p:extLst>
          </p:nvPr>
        </p:nvGraphicFramePr>
        <p:xfrm>
          <a:off x="276095" y="3245068"/>
          <a:ext cx="3161212" cy="26300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</a:t>
                      </a:r>
                      <a:r>
                        <a:rPr lang="en-US" sz="1200" baseline="0" dirty="0"/>
                        <a:t> Choices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TF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b="0" i="1" dirty="0"/>
                        <a:t>[ Inconsistent 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400" b="0" i="1" dirty="0"/>
                        <a:t>[ Inconsistent 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TF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/>
                        <a:t>Transfac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Top</a:t>
                      </a:r>
                      <a:r>
                        <a:rPr lang="en-US" sz="1400" baseline="0" dirty="0"/>
                        <a:t> TFs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400" b="0" i="1" dirty="0"/>
                        <a:t>[ Inconsistent 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407898"/>
              </p:ext>
            </p:extLst>
          </p:nvPr>
        </p:nvGraphicFramePr>
        <p:xfrm>
          <a:off x="4250212" y="3245068"/>
          <a:ext cx="3161212" cy="21897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1836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</a:t>
                      </a:r>
                      <a:r>
                        <a:rPr lang="en-US" sz="1200" baseline="0" dirty="0"/>
                        <a:t> Choices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400" dirty="0"/>
                        <a:t>PPI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BIOCARTA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KEGG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MIPS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PPID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400" dirty="0"/>
                        <a:t>PPI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04563"/>
              </p:ext>
            </p:extLst>
          </p:nvPr>
        </p:nvGraphicFramePr>
        <p:xfrm>
          <a:off x="8224329" y="3245068"/>
          <a:ext cx="3161212" cy="16480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9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</a:t>
                      </a:r>
                      <a:r>
                        <a:rPr lang="en-US" sz="1200" baseline="0" dirty="0"/>
                        <a:t> Choices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Kinase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b="0" i="1" dirty="0"/>
                        <a:t>[ Inconsistent 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Kinase Interactome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197459942"/>
              </p:ext>
            </p:extLst>
          </p:nvPr>
        </p:nvGraphicFramePr>
        <p:xfrm>
          <a:off x="276095" y="1923517"/>
          <a:ext cx="11109446" cy="11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9" y="1979832"/>
            <a:ext cx="728182" cy="564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7" y="2015774"/>
            <a:ext cx="728182" cy="5643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00" y="1991961"/>
            <a:ext cx="751008" cy="3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05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chance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495800" cy="402412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Chances of recovering kinase at random in KEA output:</a:t>
            </a:r>
          </a:p>
          <a:p>
            <a:pPr lvl="2"/>
            <a:r>
              <a:rPr lang="en-US" dirty="0"/>
              <a:t>20 kinases in KEA output / 473 kinases in KEA database = </a:t>
            </a:r>
            <a:r>
              <a:rPr lang="en-US" b="1" dirty="0"/>
              <a:t>4.22%</a:t>
            </a:r>
          </a:p>
          <a:p>
            <a:pPr lvl="1"/>
            <a:r>
              <a:rPr lang="en-US" dirty="0"/>
              <a:t>X2K performance with GA-optimized parameters = </a:t>
            </a:r>
            <a:r>
              <a:rPr lang="en-US" b="1" dirty="0"/>
              <a:t>~25%</a:t>
            </a:r>
          </a:p>
          <a:p>
            <a:pPr lvl="1"/>
            <a:r>
              <a:rPr lang="en-US" dirty="0"/>
              <a:t>Previous X2K results (Chen &amp; Ma’ayan, 2012) recovered kinases in15-17% of cases</a:t>
            </a:r>
          </a:p>
          <a:p>
            <a:pPr lvl="1"/>
            <a:r>
              <a:rPr lang="en-US" dirty="0"/>
              <a:t>Insights as to why this is the case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37" y="2517422"/>
            <a:ext cx="5287452" cy="347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59970" y="6013964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(Chen et. Al, 2012)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9686" y="219456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Previous X2K performance</a:t>
            </a:r>
          </a:p>
        </p:txBody>
      </p:sp>
    </p:spTree>
    <p:extLst>
      <p:ext uri="{BB962C8B-B14F-4D97-AF65-F5344CB8AC3E}">
        <p14:creationId xmlns:p14="http://schemas.microsoft.com/office/powerpoint/2010/main" val="1954298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82045"/>
            <a:ext cx="10930467" cy="151835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GA was trained on only the  first half of gene perturbation experiments (n=130)</a:t>
            </a:r>
          </a:p>
          <a:p>
            <a:r>
              <a:rPr lang="en-US" dirty="0"/>
              <a:t>Fitness was calculated using both the first half of the experiments and gain using the second half of the experiments (n=129)</a:t>
            </a:r>
          </a:p>
          <a:p>
            <a:r>
              <a:rPr lang="en-US" dirty="0"/>
              <a:t>While there were similar patterns of increasing fitness over generations, the Training and Test data did differ significantly on this run (p&lt;0.001).</a:t>
            </a:r>
          </a:p>
          <a:p>
            <a:r>
              <a:rPr lang="en-US" dirty="0"/>
              <a:t>In it’s current state, the GA-optimized X2K pipeline performance doesn't translate extremely well across datasets, but is still capable of recovering kinases at levels well above chance levels.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6" y="3200400"/>
            <a:ext cx="54483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67" y="3162300"/>
            <a:ext cx="5461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99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/>
              <a:t>Parameter optimization results that were consistent across validation datasets:</a:t>
            </a:r>
          </a:p>
          <a:p>
            <a:pPr lvl="1"/>
            <a:r>
              <a:rPr lang="en-US" b="1" dirty="0"/>
              <a:t>Rank:</a:t>
            </a:r>
            <a:endParaRPr lang="en-US" dirty="0"/>
          </a:p>
          <a:p>
            <a:pPr lvl="2"/>
            <a:r>
              <a:rPr lang="en-US" dirty="0"/>
              <a:t>More sophisticated results-ordering methods (e.g. combined score, odds ratio) outperformed simpler metrics like raw p-value and rank.</a:t>
            </a:r>
          </a:p>
          <a:p>
            <a:pPr lvl="1"/>
            <a:r>
              <a:rPr lang="en-US" b="1" dirty="0"/>
              <a:t>Databases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The optimization of X2K via GA identifies the following databases as relatively optimal for recovering mechanisms of action underlying differential gene expression:</a:t>
            </a:r>
          </a:p>
          <a:p>
            <a:pPr lvl="3"/>
            <a:r>
              <a:rPr lang="en-US" dirty="0"/>
              <a:t>TF-enrichment: 1, 2, 3</a:t>
            </a:r>
          </a:p>
          <a:p>
            <a:pPr lvl="3"/>
            <a:r>
              <a:rPr lang="en-US" dirty="0"/>
              <a:t>PPI construction: 1, 2, 3 </a:t>
            </a:r>
          </a:p>
          <a:p>
            <a:pPr lvl="3"/>
            <a:r>
              <a:rPr lang="en-US" dirty="0"/>
              <a:t>Kinase-enrichment: 1, 2, 3</a:t>
            </a:r>
          </a:p>
          <a:p>
            <a:r>
              <a:rPr lang="en-US" b="1" u="sng" dirty="0"/>
              <a:t>Potential Confounds:</a:t>
            </a:r>
          </a:p>
          <a:p>
            <a:pPr lvl="1"/>
            <a:r>
              <a:rPr lang="en-US" dirty="0"/>
              <a:t>X2K is biased towards large PPI networks. </a:t>
            </a:r>
          </a:p>
          <a:p>
            <a:pPr lvl="2"/>
            <a:r>
              <a:rPr lang="en-US" dirty="0"/>
              <a:t>However, the average PPI size after the GA stabilized was 477 protein, which is not unreasonably large. Also, the GA chose a PPI path length of 1 (not 2 which would have resulted in a much larger network).</a:t>
            </a:r>
          </a:p>
        </p:txBody>
      </p:sp>
    </p:spTree>
    <p:extLst>
      <p:ext uri="{BB962C8B-B14F-4D97-AF65-F5344CB8AC3E}">
        <p14:creationId xmlns:p14="http://schemas.microsoft.com/office/powerpoint/2010/main" val="181533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X2K can recover kinases at levels (~25%) well above chance.</a:t>
            </a:r>
          </a:p>
          <a:p>
            <a:r>
              <a:rPr lang="en-US" dirty="0"/>
              <a:t>Potentially greater rates of kinase recovery can be achieved by adding additional quality databases.</a:t>
            </a:r>
          </a:p>
          <a:p>
            <a:r>
              <a:rPr lang="en-US" dirty="0"/>
              <a:t>X2K is an efficient and unbiased method of identifying upstream regulatory kinase mechanisms that can potentially targeted in therapeutic contexts</a:t>
            </a:r>
          </a:p>
        </p:txBody>
      </p:sp>
    </p:spTree>
    <p:extLst>
      <p:ext uri="{BB962C8B-B14F-4D97-AF65-F5344CB8AC3E}">
        <p14:creationId xmlns:p14="http://schemas.microsoft.com/office/powerpoint/2010/main" val="132202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83323"/>
            <a:ext cx="5633156" cy="937058"/>
          </a:xfrm>
        </p:spPr>
        <p:txBody>
          <a:bodyPr/>
          <a:lstStyle/>
          <a:p>
            <a:pPr lvl="1"/>
            <a:r>
              <a:rPr lang="en-US" dirty="0"/>
              <a:t>Use kinase rank-weighted fitness score</a:t>
            </a:r>
          </a:p>
          <a:p>
            <a:pPr lvl="1"/>
            <a:r>
              <a:rPr lang="en-US" dirty="0"/>
              <a:t>Add more databases/methods</a:t>
            </a:r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91554"/>
              </p:ext>
            </p:extLst>
          </p:nvPr>
        </p:nvGraphicFramePr>
        <p:xfrm>
          <a:off x="242229" y="3549676"/>
          <a:ext cx="3161212" cy="2534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21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r>
                        <a:rPr lang="en-US" sz="1200" dirty="0"/>
                        <a:t>TF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ARCHS4 human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ARCHS4 mouse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ENCODE 2016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Crowd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huMAP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BioGRID low throughput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CREEDS-TF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253427"/>
              </p:ext>
            </p:extLst>
          </p:nvPr>
        </p:nvGraphicFramePr>
        <p:xfrm>
          <a:off x="4216346" y="3549675"/>
          <a:ext cx="3161212" cy="12428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43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72">
                <a:tc>
                  <a:txBody>
                    <a:bodyPr/>
                    <a:lstStyle/>
                    <a:p>
                      <a:r>
                        <a:rPr lang="en-US" sz="1200" dirty="0"/>
                        <a:t>PPI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BioPlex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17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r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iRE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225221"/>
              </p:ext>
            </p:extLst>
          </p:nvPr>
        </p:nvGraphicFramePr>
        <p:xfrm>
          <a:off x="8190463" y="3549675"/>
          <a:ext cx="3161212" cy="27195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080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73">
                <a:tc>
                  <a:txBody>
                    <a:bodyPr/>
                    <a:lstStyle/>
                    <a:p>
                      <a:r>
                        <a:rPr lang="en-US" sz="1200" dirty="0"/>
                        <a:t>Kinase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CREEDS Kinases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PhosphoSitePlus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NetworkKlN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iPTMnet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0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L1000 Kinases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1587364"/>
              </p:ext>
            </p:extLst>
          </p:nvPr>
        </p:nvGraphicFramePr>
        <p:xfrm>
          <a:off x="242229" y="2228124"/>
          <a:ext cx="11109446" cy="11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143" y="2284439"/>
            <a:ext cx="728182" cy="564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" y="2320381"/>
            <a:ext cx="728182" cy="564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34" y="2296568"/>
            <a:ext cx="751008" cy="3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6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1025562"/>
            <a:ext cx="5079991" cy="82391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974426"/>
            <a:ext cx="5311775" cy="3086019"/>
          </a:xfr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55000" lnSpcReduction="20000"/>
          </a:bodyPr>
          <a:lstStyle/>
          <a:p>
            <a:endParaRPr lang="en-US" sz="2400" dirty="0"/>
          </a:p>
          <a:p>
            <a:r>
              <a:rPr lang="en-US" sz="2400" dirty="0" err="1"/>
              <a:t>Stuhlmiller</a:t>
            </a:r>
            <a:r>
              <a:rPr lang="en-US" sz="2400" dirty="0"/>
              <a:t>, T. J., Miller, S. M., </a:t>
            </a:r>
            <a:r>
              <a:rPr lang="en-US" sz="2400" dirty="0" err="1"/>
              <a:t>Zawistowski</a:t>
            </a:r>
            <a:r>
              <a:rPr lang="en-US" sz="2400" dirty="0"/>
              <a:t>, J. S., Nakamura, K., Beltran, A. S., Duncan, J. S., … Johnson, G. L. (2015). Inhibition of </a:t>
            </a:r>
            <a:r>
              <a:rPr lang="en-US" sz="2400" dirty="0" err="1"/>
              <a:t>lapatinib</a:t>
            </a:r>
            <a:r>
              <a:rPr lang="en-US" sz="2400" dirty="0"/>
              <a:t>-induced </a:t>
            </a:r>
            <a:r>
              <a:rPr lang="en-US" sz="2400" dirty="0" err="1"/>
              <a:t>kinome</a:t>
            </a:r>
            <a:r>
              <a:rPr lang="en-US" sz="2400" dirty="0"/>
              <a:t> reprogramming in ERBB2-positive breast cancer by targeting BET family </a:t>
            </a:r>
            <a:r>
              <a:rPr lang="en-US" sz="2400" dirty="0" err="1"/>
              <a:t>bromodomains</a:t>
            </a:r>
            <a:r>
              <a:rPr lang="en-US" sz="2400" dirty="0"/>
              <a:t>. </a:t>
            </a:r>
            <a:r>
              <a:rPr lang="en-US" sz="2400" i="1" dirty="0"/>
              <a:t>Cell Reports</a:t>
            </a:r>
            <a:r>
              <a:rPr lang="en-US" sz="2400" dirty="0"/>
              <a:t>, </a:t>
            </a:r>
            <a:r>
              <a:rPr lang="en-US" sz="2400" i="1" dirty="0"/>
              <a:t>11</a:t>
            </a:r>
            <a:r>
              <a:rPr lang="en-US" sz="2400" dirty="0"/>
              <a:t>(3), 390–404. https://doi.org/10.1016/j.celrep.2015.03.037</a:t>
            </a:r>
          </a:p>
          <a:p>
            <a:r>
              <a:rPr lang="en-US" sz="2400" dirty="0"/>
              <a:t>Duncan, J. S., Whittle, M. C., Nakamura, K., </a:t>
            </a:r>
            <a:r>
              <a:rPr lang="en-US" sz="2400" dirty="0" err="1"/>
              <a:t>Abell</a:t>
            </a:r>
            <a:r>
              <a:rPr lang="en-US" sz="2400" dirty="0"/>
              <a:t>, A. N., Midland, A. A., </a:t>
            </a:r>
            <a:r>
              <a:rPr lang="en-US" sz="2400" dirty="0" err="1"/>
              <a:t>Zawistowski</a:t>
            </a:r>
            <a:r>
              <a:rPr lang="en-US" sz="2400" dirty="0"/>
              <a:t>, J. S., … Johnson, G. L. (2012). Dynamic reprogramming of the </a:t>
            </a:r>
            <a:r>
              <a:rPr lang="en-US" sz="2400" dirty="0" err="1"/>
              <a:t>kinome</a:t>
            </a:r>
            <a:r>
              <a:rPr lang="en-US" sz="2400" dirty="0"/>
              <a:t> in response to targeted MEK inhibition in triple-negative breast cancer. </a:t>
            </a:r>
            <a:r>
              <a:rPr lang="en-US" sz="2400" i="1" dirty="0"/>
              <a:t>Cell</a:t>
            </a:r>
            <a:r>
              <a:rPr lang="en-US" sz="2400" dirty="0"/>
              <a:t>, </a:t>
            </a:r>
            <a:r>
              <a:rPr lang="en-US" sz="2400" i="1" dirty="0"/>
              <a:t>149</a:t>
            </a:r>
            <a:r>
              <a:rPr lang="en-US" sz="2400" dirty="0"/>
              <a:t>(2), 307–321. https://</a:t>
            </a:r>
            <a:r>
              <a:rPr lang="en-US" sz="2400" dirty="0" err="1"/>
              <a:t>doi.org</a:t>
            </a:r>
            <a:r>
              <a:rPr lang="en-US" sz="2400" dirty="0"/>
              <a:t>/10.1016/j.cell.2012.02.053 </a:t>
            </a:r>
          </a:p>
          <a:p>
            <a:r>
              <a:rPr lang="en-US" sz="2400" dirty="0"/>
              <a:t>Chen, E. Y., Xu, H., </a:t>
            </a:r>
            <a:r>
              <a:rPr lang="en-US" sz="2400" dirty="0" err="1"/>
              <a:t>Gordonov</a:t>
            </a:r>
            <a:r>
              <a:rPr lang="en-US" sz="2400" dirty="0"/>
              <a:t>, S., Lim, M. P., Perkins, M. H., &amp; Ma’ayan, A. (2012). Expression2Kinases: mRNA profiling linked to multiple upstream regulatory layers. Bioinformatics, 28(1), 105–111. https://</a:t>
            </a:r>
            <a:r>
              <a:rPr lang="en-US" sz="2400" dirty="0" err="1"/>
              <a:t>doi.org</a:t>
            </a:r>
            <a:r>
              <a:rPr lang="en-US" sz="2400" dirty="0"/>
              <a:t>/10.1093/bioinformatics/btr625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025562"/>
            <a:ext cx="5105400" cy="82391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74427"/>
            <a:ext cx="5334000" cy="1979736"/>
          </a:xfr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 err="1"/>
              <a:t>Ma’ayan</a:t>
            </a:r>
            <a:r>
              <a:rPr lang="en-US" dirty="0"/>
              <a:t> Lab members</a:t>
            </a:r>
          </a:p>
          <a:p>
            <a:r>
              <a:rPr lang="en-US" dirty="0"/>
              <a:t>Funding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914409" y="4938525"/>
            <a:ext cx="7614339" cy="8239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Contact Information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85800" y="5765470"/>
            <a:ext cx="10820400" cy="783612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Brian Schilder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brian.schilder@mssm.edu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4147863"/>
            <a:ext cx="4483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481732" cy="2801935"/>
          </a:xfrm>
          <a:prstGeom prst="roundRect">
            <a:avLst/>
          </a:prstGeom>
          <a:gradFill>
            <a:gsLst>
              <a:gs pos="0">
                <a:schemeClr val="bg1">
                  <a:alpha val="0"/>
                  <a:lumMod val="50000"/>
                  <a:lumOff val="50000"/>
                </a:schemeClr>
              </a:gs>
              <a:gs pos="77000">
                <a:srgbClr val="A27CBF"/>
              </a:gs>
              <a:gs pos="55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304800" dist="50800" dir="5400000" sx="1000" sy="1000" algn="ctr" rotWithShape="0">
              <a:schemeClr val="bg1">
                <a:alpha val="43000"/>
              </a:schemeClr>
            </a:outerShdw>
            <a:softEdge rad="2413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>
                <a:effectLst>
                  <a:glow>
                    <a:schemeClr val="accent1">
                      <a:alpha val="50000"/>
                    </a:schemeClr>
                  </a:glow>
                  <a:outerShdw dist="50800" dir="5400000" algn="ctr" rotWithShape="0">
                    <a:srgbClr val="000000">
                      <a:alpha val="43137"/>
                    </a:srgbClr>
                  </a:outerShdw>
                  <a:reflection blurRad="25400" stA="45000" endPos="40000" dir="5400000" sy="-100000" algn="bl" rotWithShape="0"/>
                </a:effectLst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5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Kinases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4292600" cy="431381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Introduction to kinases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Enzymes that phosphorylate other proteins to regulate downstream molecular pathways.</a:t>
            </a:r>
          </a:p>
          <a:p>
            <a:pPr lvl="2"/>
            <a:r>
              <a:rPr lang="en-US" dirty="0"/>
              <a:t>e.g. Tyrosine kinase receptor transduction of signals from extracellular factors</a:t>
            </a:r>
          </a:p>
          <a:p>
            <a:pPr lvl="1"/>
            <a:r>
              <a:rPr lang="en-US" dirty="0"/>
              <a:t>Linked to the regulation of up to 30% of proteins in the human proteome.</a:t>
            </a:r>
          </a:p>
          <a:p>
            <a:pPr lvl="1"/>
            <a:r>
              <a:rPr lang="en-US" dirty="0"/>
              <a:t>Due to their regulatory role, kinases are promising targets for a number of diseases.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Dasatinib</a:t>
            </a:r>
            <a:r>
              <a:rPr lang="en-US" dirty="0"/>
              <a:t> (kinase inhibitor) for cancer treatment</a:t>
            </a:r>
          </a:p>
          <a:p>
            <a:r>
              <a:rPr lang="en-US" b="1" dirty="0"/>
              <a:t>Recent kinase research:</a:t>
            </a:r>
          </a:p>
          <a:p>
            <a:pPr lvl="1"/>
            <a:r>
              <a:rPr lang="en-US" dirty="0"/>
              <a:t>Advances in the suppression of </a:t>
            </a:r>
            <a:r>
              <a:rPr lang="en-US" dirty="0" err="1"/>
              <a:t>kinome</a:t>
            </a:r>
            <a:r>
              <a:rPr lang="en-US" dirty="0"/>
              <a:t> reprogramming responses have further enhanced the translatability of kinase inhibitors in diseases like breast cancer (</a:t>
            </a:r>
            <a:r>
              <a:rPr lang="en-US" dirty="0" err="1"/>
              <a:t>Stuhlmiller</a:t>
            </a:r>
            <a:r>
              <a:rPr lang="en-US" dirty="0"/>
              <a:t> et al., 2017; Duncan et al., 2012).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32" y="2194560"/>
            <a:ext cx="3438149" cy="1949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8" y="2194560"/>
            <a:ext cx="3319480" cy="4663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488" y="4971756"/>
            <a:ext cx="2832898" cy="18862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11539" y="4150205"/>
            <a:ext cx="3092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Example: tyrosine kinase receptor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6317" y="1886783"/>
            <a:ext cx="3392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Evolution of the 7 main kinase groups</a:t>
            </a:r>
            <a:endParaRPr lang="en-US" sz="1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54443" y="6596390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(Cell Signaling Technology)</a:t>
            </a:r>
          </a:p>
        </p:txBody>
      </p:sp>
    </p:spTree>
    <p:extLst>
      <p:ext uri="{BB962C8B-B14F-4D97-AF65-F5344CB8AC3E}">
        <p14:creationId xmlns:p14="http://schemas.microsoft.com/office/powerpoint/2010/main" val="13755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29" y="764373"/>
            <a:ext cx="10497671" cy="1293028"/>
          </a:xfrm>
        </p:spPr>
        <p:txBody>
          <a:bodyPr/>
          <a:lstStyle/>
          <a:p>
            <a:r>
              <a:rPr lang="en-US" dirty="0"/>
              <a:t>Background: Transcriptomics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359078"/>
            <a:ext cx="6548377" cy="13110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Whole-transcriptomic data continues to rapidly accumulate.</a:t>
            </a:r>
          </a:p>
          <a:p>
            <a:r>
              <a:rPr lang="en-US" dirty="0"/>
              <a:t>Whole-transcriptome study results usually include lists of differentially expressed genes.</a:t>
            </a:r>
          </a:p>
          <a:p>
            <a:r>
              <a:rPr lang="en-US" dirty="0"/>
              <a:t>However, identifying specific targetable mechanisms of action by directly measuring cell signaling network activity is less accurate and more expensive.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4" y="1754739"/>
            <a:ext cx="3502362" cy="26337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0384" y="430789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222222"/>
                </a:solidFill>
              </a:rPr>
              <a:t>Growth of publications with whole-transcriptome datasets available over time.</a:t>
            </a:r>
            <a:r>
              <a:rPr lang="en-US" sz="1400" dirty="0">
                <a:solidFill>
                  <a:srgbClr val="222222"/>
                </a:solidFill>
              </a:rPr>
              <a:t> RNA-</a:t>
            </a:r>
            <a:r>
              <a:rPr lang="en-US" sz="1400" dirty="0" err="1">
                <a:solidFill>
                  <a:srgbClr val="222222"/>
                </a:solidFill>
              </a:rPr>
              <a:t>Seq</a:t>
            </a:r>
            <a:r>
              <a:rPr lang="en-US" sz="1400" dirty="0">
                <a:solidFill>
                  <a:srgbClr val="222222"/>
                </a:solidFill>
              </a:rPr>
              <a:t> (black), RNA microarray (red), expressed sequence tag (blue) and serial/cap analysis of gene expression (yellow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14" y="1886423"/>
            <a:ext cx="4144878" cy="47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1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2 Kinases (X2K)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049712" cy="4024125"/>
          </a:xfrm>
        </p:spPr>
        <p:txBody>
          <a:bodyPr>
            <a:normAutofit/>
          </a:bodyPr>
          <a:lstStyle/>
          <a:p>
            <a:r>
              <a:rPr lang="en-US" b="1" i="1" dirty="0"/>
              <a:t>Function</a:t>
            </a:r>
            <a:r>
              <a:rPr lang="en-US" dirty="0"/>
              <a:t>:</a:t>
            </a:r>
          </a:p>
          <a:p>
            <a:pPr lvl="1"/>
            <a:r>
              <a:rPr lang="en-US" b="1" i="1" dirty="0"/>
              <a:t>X2K</a:t>
            </a:r>
            <a:r>
              <a:rPr lang="en-US" dirty="0"/>
              <a:t> takes a user-supplied list of genes (e.g. differentially expressed genes) and predicts targetable kinase mechanisms that underlie the phenotypes explored in transcriptomic studies (e.g. diseases, drugs).</a:t>
            </a:r>
          </a:p>
          <a:p>
            <a:pPr lvl="1"/>
            <a:r>
              <a:rPr lang="en-US" dirty="0"/>
              <a:t>Available as desktop, web and command line </a:t>
            </a:r>
            <a:r>
              <a:rPr lang="mr-IN" dirty="0"/>
              <a:t>–</a:t>
            </a:r>
            <a:r>
              <a:rPr lang="en-US" dirty="0"/>
              <a:t>based tools.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5" y="2057401"/>
            <a:ext cx="4395082" cy="447693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71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>
            <a:off x="10662898" y="1267298"/>
            <a:ext cx="419175" cy="321603"/>
            <a:chOff x="3373804" y="341016"/>
            <a:chExt cx="419175" cy="490356"/>
          </a:xfrm>
        </p:grpSpPr>
        <p:sp>
          <p:nvSpPr>
            <p:cNvPr id="21" name="Right Arrow 20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22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053" y="344659"/>
            <a:ext cx="4527112" cy="1293028"/>
          </a:xfrm>
        </p:spPr>
        <p:txBody>
          <a:bodyPr/>
          <a:lstStyle/>
          <a:p>
            <a:r>
              <a:rPr lang="en-US" dirty="0"/>
              <a:t>X2K Pipeline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748549668"/>
              </p:ext>
            </p:extLst>
          </p:nvPr>
        </p:nvGraphicFramePr>
        <p:xfrm>
          <a:off x="264806" y="1562272"/>
          <a:ext cx="11109446" cy="11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746583"/>
              </p:ext>
            </p:extLst>
          </p:nvPr>
        </p:nvGraphicFramePr>
        <p:xfrm>
          <a:off x="264806" y="2804790"/>
          <a:ext cx="3799194" cy="40221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# </a:t>
                      </a:r>
                    </a:p>
                    <a:p>
                      <a:r>
                        <a:rPr lang="en-US" sz="1200" baseline="0" dirty="0"/>
                        <a:t>Opts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200" dirty="0"/>
                        <a:t>TF</a:t>
                      </a:r>
                      <a:r>
                        <a:rPr lang="en-US" sz="1200" baseline="0" dirty="0"/>
                        <a:t> Sort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P-value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Rank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Odds</a:t>
                      </a:r>
                      <a:r>
                        <a:rPr lang="en-US" sz="1200" baseline="0" dirty="0"/>
                        <a:t> Ratio</a:t>
                      </a:r>
                      <a:endParaRPr lang="en-US" sz="12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Combined</a:t>
                      </a:r>
                      <a:r>
                        <a:rPr lang="en-US" sz="1200" baseline="0" dirty="0"/>
                        <a:t> 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2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Human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</a:t>
                      </a:r>
                      <a:endParaRPr lang="en-US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baseline="0" dirty="0"/>
                        <a:t>Both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200" dirty="0"/>
                        <a:t>TF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ChEA</a:t>
                      </a:r>
                      <a:endParaRPr lang="en-US" sz="12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Transfac</a:t>
                      </a:r>
                      <a:endParaRPr lang="en-US" sz="12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2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Human-ARCHS4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Mouse-ARCHS4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hg133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Top TFs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5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10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874076"/>
              </p:ext>
            </p:extLst>
          </p:nvPr>
        </p:nvGraphicFramePr>
        <p:xfrm>
          <a:off x="4238923" y="2804790"/>
          <a:ext cx="3866499" cy="17398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4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836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# </a:t>
                      </a:r>
                    </a:p>
                    <a:p>
                      <a:r>
                        <a:rPr lang="en-US" sz="1200" baseline="0" dirty="0"/>
                        <a:t>Opts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200" dirty="0"/>
                        <a:t>PPI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BioGRID</a:t>
                      </a:r>
                      <a:endParaRPr lang="en-US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baseline="0" dirty="0" err="1"/>
                        <a:t>BioPLEX</a:t>
                      </a:r>
                      <a:endParaRPr lang="en-US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baseline="0" dirty="0"/>
                        <a:t>MINT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98">
                <a:tc>
                  <a:txBody>
                    <a:bodyPr/>
                    <a:lstStyle/>
                    <a:p>
                      <a:r>
                        <a:rPr lang="en-US" sz="1200" dirty="0"/>
                        <a:t>PPI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1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282185"/>
              </p:ext>
            </p:extLst>
          </p:nvPr>
        </p:nvGraphicFramePr>
        <p:xfrm>
          <a:off x="8213040" y="2804790"/>
          <a:ext cx="3877360" cy="30838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7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# </a:t>
                      </a:r>
                    </a:p>
                    <a:p>
                      <a:r>
                        <a:rPr lang="en-US" sz="1200" baseline="0" dirty="0"/>
                        <a:t>Opts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P-value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Rank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Odds</a:t>
                      </a:r>
                      <a:r>
                        <a:rPr lang="en-US" sz="1200" baseline="0" dirty="0"/>
                        <a:t> Ratio</a:t>
                      </a:r>
                      <a:endParaRPr lang="en-US" sz="12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Combined</a:t>
                      </a:r>
                      <a:r>
                        <a:rPr lang="en-US" sz="1200" baseline="0" dirty="0"/>
                        <a:t> 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Human-ARCHS4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Mouse-ARCHS4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hg133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KEA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iPTMnet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i="1" dirty="0"/>
                        <a:t>Top</a:t>
                      </a:r>
                      <a:r>
                        <a:rPr lang="en-US" sz="1200" i="1" baseline="0" dirty="0"/>
                        <a:t> Kinases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i="1" dirty="0"/>
                        <a:t>Held constant at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 rot="5400000">
            <a:off x="521432" y="1191883"/>
            <a:ext cx="419175" cy="321603"/>
            <a:chOff x="3373804" y="341016"/>
            <a:chExt cx="419175" cy="490356"/>
          </a:xfrm>
        </p:grpSpPr>
        <p:sp>
          <p:nvSpPr>
            <p:cNvPr id="17" name="Right Arrow 16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87384" y="44971"/>
            <a:ext cx="942887" cy="11541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u="sng" dirty="0"/>
              <a:t>Gene list</a:t>
            </a:r>
          </a:p>
          <a:p>
            <a:r>
              <a:rPr lang="en-US" sz="1100" dirty="0"/>
              <a:t>NSUN3</a:t>
            </a:r>
          </a:p>
          <a:p>
            <a:r>
              <a:rPr lang="en-US" sz="1100" dirty="0"/>
              <a:t>POLRMT</a:t>
            </a:r>
          </a:p>
          <a:p>
            <a:r>
              <a:rPr lang="en-US" sz="1100" dirty="0"/>
              <a:t>NLRX1</a:t>
            </a:r>
          </a:p>
          <a:p>
            <a:r>
              <a:rPr lang="en-US" sz="1100" dirty="0"/>
              <a:t>SFXN5</a:t>
            </a:r>
          </a:p>
          <a:p>
            <a:r>
              <a:rPr lang="mr-IN" sz="1100" dirty="0"/>
              <a:t>…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0453942" y="44971"/>
            <a:ext cx="837089" cy="11541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u="sng" dirty="0"/>
              <a:t>Kinases</a:t>
            </a:r>
          </a:p>
          <a:p>
            <a:r>
              <a:rPr lang="en-US" sz="1100" dirty="0"/>
              <a:t>NSUN3</a:t>
            </a:r>
          </a:p>
          <a:p>
            <a:r>
              <a:rPr lang="en-US" sz="1100" dirty="0"/>
              <a:t>POLRMT</a:t>
            </a:r>
          </a:p>
          <a:p>
            <a:r>
              <a:rPr lang="en-US" sz="1100" dirty="0"/>
              <a:t>NLRX1</a:t>
            </a:r>
          </a:p>
          <a:p>
            <a:r>
              <a:rPr lang="en-US" sz="1100" dirty="0"/>
              <a:t>SFXN5</a:t>
            </a:r>
          </a:p>
          <a:p>
            <a:r>
              <a:rPr lang="mr-IN" sz="1100" dirty="0"/>
              <a:t>…</a:t>
            </a:r>
            <a:endParaRPr lang="en-US" sz="11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20" y="1618587"/>
            <a:ext cx="728182" cy="5643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8" y="1654529"/>
            <a:ext cx="728182" cy="5643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11" y="1630716"/>
            <a:ext cx="751008" cy="3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>
            <a:off x="10662898" y="1267298"/>
            <a:ext cx="419175" cy="321603"/>
            <a:chOff x="3373804" y="341016"/>
            <a:chExt cx="419175" cy="490356"/>
          </a:xfrm>
        </p:grpSpPr>
        <p:sp>
          <p:nvSpPr>
            <p:cNvPr id="21" name="Right Arrow 20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22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053" y="344659"/>
            <a:ext cx="4527112" cy="1293028"/>
          </a:xfrm>
        </p:spPr>
        <p:txBody>
          <a:bodyPr/>
          <a:lstStyle/>
          <a:p>
            <a:r>
              <a:rPr lang="en-US" dirty="0"/>
              <a:t>X2K Pipeline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926908555"/>
              </p:ext>
            </p:extLst>
          </p:nvPr>
        </p:nvGraphicFramePr>
        <p:xfrm>
          <a:off x="264806" y="1562272"/>
          <a:ext cx="11109446" cy="11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834853"/>
              </p:ext>
            </p:extLst>
          </p:nvPr>
        </p:nvGraphicFramePr>
        <p:xfrm>
          <a:off x="264806" y="2804790"/>
          <a:ext cx="3799194" cy="37783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# </a:t>
                      </a:r>
                    </a:p>
                    <a:p>
                      <a:r>
                        <a:rPr lang="en-US" sz="1400" baseline="0" dirty="0"/>
                        <a:t>Opts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400" dirty="0"/>
                        <a:t>TF</a:t>
                      </a:r>
                      <a:r>
                        <a:rPr lang="en-US" sz="1400" baseline="0" dirty="0"/>
                        <a:t> Sort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P-value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Rank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Odds</a:t>
                      </a:r>
                      <a:r>
                        <a:rPr lang="en-US" sz="1400" baseline="0" dirty="0"/>
                        <a:t> Ratio</a:t>
                      </a:r>
                      <a:endParaRPr lang="en-US" sz="14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Combined</a:t>
                      </a:r>
                      <a:r>
                        <a:rPr lang="en-US" sz="1400" baseline="0" dirty="0"/>
                        <a:t> Score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4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Human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Mouse</a:t>
                      </a:r>
                      <a:endParaRPr lang="en-US" sz="14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baseline="0" dirty="0"/>
                        <a:t>Both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400" dirty="0"/>
                        <a:t>TF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/>
                        <a:t>ChEA</a:t>
                      </a:r>
                      <a:endParaRPr lang="en-US" sz="14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/>
                        <a:t>Transfac</a:t>
                      </a:r>
                      <a:endParaRPr lang="en-US" sz="14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Top TFs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5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10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724673"/>
              </p:ext>
            </p:extLst>
          </p:nvPr>
        </p:nvGraphicFramePr>
        <p:xfrm>
          <a:off x="4238923" y="2804790"/>
          <a:ext cx="3866499" cy="3791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4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836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# </a:t>
                      </a:r>
                    </a:p>
                    <a:p>
                      <a:r>
                        <a:rPr lang="en-US" sz="1400" baseline="0" dirty="0"/>
                        <a:t>Opts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400" dirty="0"/>
                        <a:t>PPI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BIND, BIOCARTA, BIOGRID, DIP, FIGEYS, HPRD, INNATEDB, INTACT, KEGG, MINT, MIPS, MURPHY, PDZBASE, PPID, PREDICEDPPI, SNAVI, STELZL, VIDAL, and HUMAP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98">
                <a:tc>
                  <a:txBody>
                    <a:bodyPr/>
                    <a:lstStyle/>
                    <a:p>
                      <a:r>
                        <a:rPr lang="en-US" sz="1400" dirty="0"/>
                        <a:t>PPI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1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26070"/>
              </p:ext>
            </p:extLst>
          </p:nvPr>
        </p:nvGraphicFramePr>
        <p:xfrm>
          <a:off x="8213040" y="2804790"/>
          <a:ext cx="3877360" cy="262007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# </a:t>
                      </a:r>
                    </a:p>
                    <a:p>
                      <a:r>
                        <a:rPr lang="en-US" sz="1400" baseline="0" dirty="0"/>
                        <a:t>Opts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Kinase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P-value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Rank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Odds</a:t>
                      </a:r>
                      <a:r>
                        <a:rPr lang="en-US" sz="1400" baseline="0" dirty="0"/>
                        <a:t> Ratio</a:t>
                      </a:r>
                      <a:endParaRPr lang="en-US" sz="14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Combined</a:t>
                      </a:r>
                      <a:r>
                        <a:rPr lang="en-US" sz="1400" baseline="0" dirty="0"/>
                        <a:t> Score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Kinase </a:t>
                      </a:r>
                      <a:r>
                        <a:rPr lang="en-US" sz="1400" dirty="0" err="1"/>
                        <a:t>Interactome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P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KP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i="1" dirty="0"/>
                        <a:t>Top</a:t>
                      </a:r>
                      <a:r>
                        <a:rPr lang="en-US" sz="1400" i="1" baseline="0" dirty="0"/>
                        <a:t> Kinases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i="1" dirty="0"/>
                        <a:t>Held constant at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 rot="5400000">
            <a:off x="521432" y="1191883"/>
            <a:ext cx="419175" cy="321603"/>
            <a:chOff x="3373804" y="341016"/>
            <a:chExt cx="419175" cy="490356"/>
          </a:xfrm>
        </p:grpSpPr>
        <p:sp>
          <p:nvSpPr>
            <p:cNvPr id="17" name="Right Arrow 16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87384" y="44971"/>
            <a:ext cx="942887" cy="11541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u="sng" dirty="0"/>
              <a:t>Gene list</a:t>
            </a:r>
          </a:p>
          <a:p>
            <a:r>
              <a:rPr lang="en-US" sz="1100" dirty="0"/>
              <a:t>NSUN3</a:t>
            </a:r>
          </a:p>
          <a:p>
            <a:r>
              <a:rPr lang="en-US" sz="1100" dirty="0"/>
              <a:t>POLRMT</a:t>
            </a:r>
          </a:p>
          <a:p>
            <a:r>
              <a:rPr lang="en-US" sz="1100" dirty="0"/>
              <a:t>NLRX1</a:t>
            </a:r>
          </a:p>
          <a:p>
            <a:r>
              <a:rPr lang="en-US" sz="1100" dirty="0"/>
              <a:t>SFXN5</a:t>
            </a:r>
          </a:p>
          <a:p>
            <a:r>
              <a:rPr lang="mr-IN" sz="1100" dirty="0"/>
              <a:t>…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0453942" y="44971"/>
            <a:ext cx="837089" cy="11541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u="sng" dirty="0"/>
              <a:t>Kinases</a:t>
            </a:r>
          </a:p>
          <a:p>
            <a:r>
              <a:rPr lang="en-US" sz="1100" dirty="0"/>
              <a:t>NSUN3</a:t>
            </a:r>
          </a:p>
          <a:p>
            <a:r>
              <a:rPr lang="en-US" sz="1100" dirty="0"/>
              <a:t>POLRMT</a:t>
            </a:r>
          </a:p>
          <a:p>
            <a:r>
              <a:rPr lang="en-US" sz="1100" dirty="0"/>
              <a:t>NLRX1</a:t>
            </a:r>
          </a:p>
          <a:p>
            <a:r>
              <a:rPr lang="en-US" sz="1100" dirty="0"/>
              <a:t>SFXN5</a:t>
            </a:r>
          </a:p>
          <a:p>
            <a:r>
              <a:rPr lang="mr-IN" sz="1100" dirty="0"/>
              <a:t>…</a:t>
            </a:r>
            <a:endParaRPr lang="en-US" sz="11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20" y="1618587"/>
            <a:ext cx="728182" cy="5643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8" y="1654529"/>
            <a:ext cx="728182" cy="5643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11" y="1630716"/>
            <a:ext cx="751008" cy="3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68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x2K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0421" y="2308478"/>
            <a:ext cx="4051579" cy="429844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Kinases (from KEA)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9300"/>
                </a:solidFill>
              </a:rPr>
              <a:t>PPI network (from G2N)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Transcription Factors (from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ChEA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409"/>
            <a:ext cx="7629875" cy="5391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" y="1488732"/>
            <a:ext cx="7863840" cy="5369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261"/>
            <a:ext cx="7863842" cy="5526739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0800000">
            <a:off x="7393294" y="5438268"/>
            <a:ext cx="857955" cy="1190978"/>
          </a:xfrm>
          <a:prstGeom prst="leftBrace">
            <a:avLst>
              <a:gd name="adj1" fmla="val 8333"/>
              <a:gd name="adj2" fmla="val 39573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0800000">
            <a:off x="7393294" y="3009798"/>
            <a:ext cx="857955" cy="2302932"/>
          </a:xfrm>
          <a:prstGeom prst="leftBrace">
            <a:avLst>
              <a:gd name="adj1" fmla="val 8333"/>
              <a:gd name="adj2" fmla="val 39573"/>
            </a:avLst>
          </a:prstGeom>
          <a:ln w="28575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7393294" y="2057401"/>
            <a:ext cx="857955" cy="855420"/>
          </a:xfrm>
          <a:prstGeom prst="leftBrace">
            <a:avLst>
              <a:gd name="adj1" fmla="val 8333"/>
              <a:gd name="adj2" fmla="val 39573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37067" y="5438268"/>
            <a:ext cx="70442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37067" y="2989888"/>
            <a:ext cx="70442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37067" y="2038800"/>
            <a:ext cx="70442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2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34154</TotalTime>
  <Words>2085</Words>
  <Application>Microsoft Macintosh PowerPoint</Application>
  <PresentationFormat>Widescreen</PresentationFormat>
  <Paragraphs>480</Paragraphs>
  <Slides>28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Mangal</vt:lpstr>
      <vt:lpstr>Custom Design</vt:lpstr>
      <vt:lpstr>Vapor Trail</vt:lpstr>
      <vt:lpstr>Learning X2k: Parameter optimization via genetic algorithms to Calibrate the Expression2Kinases Pipeline</vt:lpstr>
      <vt:lpstr>OUTLINE</vt:lpstr>
      <vt:lpstr>Introduction</vt:lpstr>
      <vt:lpstr>Background: Kinases</vt:lpstr>
      <vt:lpstr>Background: Transcriptomics</vt:lpstr>
      <vt:lpstr>Expression 2 Kinases (X2K)</vt:lpstr>
      <vt:lpstr>X2K Pipeline</vt:lpstr>
      <vt:lpstr>X2K Pipeline</vt:lpstr>
      <vt:lpstr>x2K Output</vt:lpstr>
      <vt:lpstr>Objectives</vt:lpstr>
      <vt:lpstr>Methods</vt:lpstr>
      <vt:lpstr>Genetic Algorithms (GA)</vt:lpstr>
      <vt:lpstr>X2K Genetic Algorithm</vt:lpstr>
      <vt:lpstr>X2K Genetic Algorithm</vt:lpstr>
      <vt:lpstr>X2K: Assessing fitness</vt:lpstr>
      <vt:lpstr>Results</vt:lpstr>
      <vt:lpstr>Results</vt:lpstr>
      <vt:lpstr>Results</vt:lpstr>
      <vt:lpstr>Results</vt:lpstr>
      <vt:lpstr>Results</vt:lpstr>
      <vt:lpstr>Optimized X2k Parameters</vt:lpstr>
      <vt:lpstr>Optimized X2k Parameters</vt:lpstr>
      <vt:lpstr>Comparison to chance</vt:lpstr>
      <vt:lpstr>Overfitting tests</vt:lpstr>
      <vt:lpstr>Discussion</vt:lpstr>
      <vt:lpstr>Conclusions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Expression 2 Kinases: Validation Pipeline</dc:title>
  <dc:creator>Microsoft Office User</dc:creator>
  <cp:lastModifiedBy>Microsoft Office User</cp:lastModifiedBy>
  <cp:revision>175</cp:revision>
  <dcterms:created xsi:type="dcterms:W3CDTF">2017-11-27T19:20:14Z</dcterms:created>
  <dcterms:modified xsi:type="dcterms:W3CDTF">2018-01-28T02:01:00Z</dcterms:modified>
</cp:coreProperties>
</file>